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4"/>
  </p:notesMasterIdLst>
  <p:sldIdLst>
    <p:sldId id="256" r:id="rId4"/>
    <p:sldId id="258" r:id="rId5"/>
    <p:sldId id="261" r:id="rId6"/>
    <p:sldId id="262" r:id="rId7"/>
    <p:sldId id="263" r:id="rId8"/>
    <p:sldId id="265" r:id="rId9"/>
    <p:sldId id="266" r:id="rId10"/>
    <p:sldId id="267" r:id="rId11"/>
    <p:sldId id="299" r:id="rId12"/>
    <p:sldId id="300" r:id="rId13"/>
    <p:sldId id="268" r:id="rId14"/>
    <p:sldId id="269" r:id="rId15"/>
    <p:sldId id="270" r:id="rId16"/>
    <p:sldId id="271" r:id="rId17"/>
    <p:sldId id="272" r:id="rId18"/>
    <p:sldId id="273" r:id="rId19"/>
    <p:sldId id="274" r:id="rId20"/>
    <p:sldId id="276" r:id="rId21"/>
    <p:sldId id="278" r:id="rId22"/>
    <p:sldId id="279" r:id="rId23"/>
    <p:sldId id="280" r:id="rId24"/>
    <p:sldId id="281" r:id="rId25"/>
    <p:sldId id="282" r:id="rId26"/>
    <p:sldId id="277" r:id="rId27"/>
    <p:sldId id="290" r:id="rId28"/>
    <p:sldId id="291" r:id="rId29"/>
    <p:sldId id="292" r:id="rId30"/>
    <p:sldId id="293" r:id="rId31"/>
    <p:sldId id="294" r:id="rId32"/>
    <p:sldId id="295" r:id="rId33"/>
    <p:sldId id="296" r:id="rId34"/>
    <p:sldId id="298" r:id="rId35"/>
    <p:sldId id="283" r:id="rId36"/>
    <p:sldId id="284" r:id="rId37"/>
    <p:sldId id="285" r:id="rId38"/>
    <p:sldId id="286" r:id="rId39"/>
    <p:sldId id="287" r:id="rId40"/>
    <p:sldId id="288" r:id="rId41"/>
    <p:sldId id="289" r:id="rId42"/>
    <p:sldId id="2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3" d="100"/>
          <a:sy n="163" d="100"/>
        </p:scale>
        <p:origin x="174"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9B16E-BCB9-41CF-952E-A7DEBD69A0AD}" type="datetimeFigureOut">
              <a:rPr lang="en-CA" smtClean="0"/>
              <a:t>2024-02-23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F0FB8-EF5F-4024-A8F1-6306BD89DCC9}" type="slidenum">
              <a:rPr lang="en-CA" smtClean="0"/>
              <a:t>‹#›</a:t>
            </a:fld>
            <a:endParaRPr lang="en-CA"/>
          </a:p>
        </p:txBody>
      </p:sp>
    </p:spTree>
    <p:extLst>
      <p:ext uri="{BB962C8B-B14F-4D97-AF65-F5344CB8AC3E}">
        <p14:creationId xmlns:p14="http://schemas.microsoft.com/office/powerpoint/2010/main" val="351563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Note</a:t>
            </a:r>
            <a:r>
              <a:rPr lang="en-CA" baseline="0" dirty="0" smtClean="0"/>
              <a:t> the relatively stability of prices up until 1913; also periods of rising inflation tend to be followed by periods of falling inflation. As inflation rises during WWII, like prior wars, but it doesn’t come after the war, it keeps going up. So by about 2000 the price level is 25X level in 1775, alternatively $1 from 1775 would only buy 4 cents ($0.04) of goods in 2000. </a:t>
            </a:r>
            <a:endParaRPr lang="en-CA" dirty="0" smtClean="0"/>
          </a:p>
          <a:p>
            <a:endParaRPr lang="en-CA" dirty="0"/>
          </a:p>
        </p:txBody>
      </p:sp>
      <p:sp>
        <p:nvSpPr>
          <p:cNvPr id="4" name="Slide Number Placeholder 3"/>
          <p:cNvSpPr>
            <a:spLocks noGrp="1"/>
          </p:cNvSpPr>
          <p:nvPr>
            <p:ph type="sldNum" sz="quarter" idx="10"/>
          </p:nvPr>
        </p:nvSpPr>
        <p:spPr/>
        <p:txBody>
          <a:bodyPr/>
          <a:lstStyle/>
          <a:p>
            <a:fld id="{477F0FB8-EF5F-4024-A8F1-6306BD89DCC9}" type="slidenum">
              <a:rPr lang="en-CA" smtClean="0"/>
              <a:t>32</a:t>
            </a:fld>
            <a:endParaRPr lang="en-CA"/>
          </a:p>
        </p:txBody>
      </p:sp>
    </p:spTree>
    <p:extLst>
      <p:ext uri="{BB962C8B-B14F-4D97-AF65-F5344CB8AC3E}">
        <p14:creationId xmlns:p14="http://schemas.microsoft.com/office/powerpoint/2010/main" val="2217069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B936B01-C866-4CF7-ADD4-470BB22DA804}" type="datetimeFigureOut">
              <a:rPr lang="en-CA" smtClean="0"/>
              <a:t>2024-02-23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362A44-D770-42FA-AB1E-C6E323FEC34B}" type="slidenum">
              <a:rPr lang="en-CA" smtClean="0"/>
              <a:t>‹#›</a:t>
            </a:fld>
            <a:endParaRPr lang="en-CA"/>
          </a:p>
        </p:txBody>
      </p:sp>
    </p:spTree>
    <p:extLst>
      <p:ext uri="{BB962C8B-B14F-4D97-AF65-F5344CB8AC3E}">
        <p14:creationId xmlns:p14="http://schemas.microsoft.com/office/powerpoint/2010/main" val="54050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936B01-C866-4CF7-ADD4-470BB22DA804}" type="datetimeFigureOut">
              <a:rPr lang="en-CA" smtClean="0"/>
              <a:t>2024-02-23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362A44-D770-42FA-AB1E-C6E323FEC34B}" type="slidenum">
              <a:rPr lang="en-CA" smtClean="0"/>
              <a:t>‹#›</a:t>
            </a:fld>
            <a:endParaRPr lang="en-CA"/>
          </a:p>
        </p:txBody>
      </p:sp>
    </p:spTree>
    <p:extLst>
      <p:ext uri="{BB962C8B-B14F-4D97-AF65-F5344CB8AC3E}">
        <p14:creationId xmlns:p14="http://schemas.microsoft.com/office/powerpoint/2010/main" val="9284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936B01-C866-4CF7-ADD4-470BB22DA804}" type="datetimeFigureOut">
              <a:rPr lang="en-CA" smtClean="0"/>
              <a:t>2024-02-23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362A44-D770-42FA-AB1E-C6E323FEC34B}" type="slidenum">
              <a:rPr lang="en-CA" smtClean="0"/>
              <a:t>‹#›</a:t>
            </a:fld>
            <a:endParaRPr lang="en-CA"/>
          </a:p>
        </p:txBody>
      </p:sp>
    </p:spTree>
    <p:extLst>
      <p:ext uri="{BB962C8B-B14F-4D97-AF65-F5344CB8AC3E}">
        <p14:creationId xmlns:p14="http://schemas.microsoft.com/office/powerpoint/2010/main" val="336964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15E65D2-84BF-4924-9448-45D8FAF8F647}" type="datetimeFigureOut">
              <a:rPr lang="en-CA" smtClean="0"/>
              <a:t>2024-02-23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DC8235-CAD3-4545-996D-065D71EE4836}" type="slidenum">
              <a:rPr lang="en-CA" smtClean="0"/>
              <a:t>‹#›</a:t>
            </a:fld>
            <a:endParaRPr lang="en-CA"/>
          </a:p>
        </p:txBody>
      </p:sp>
    </p:spTree>
    <p:extLst>
      <p:ext uri="{BB962C8B-B14F-4D97-AF65-F5344CB8AC3E}">
        <p14:creationId xmlns:p14="http://schemas.microsoft.com/office/powerpoint/2010/main" val="3109502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15E65D2-84BF-4924-9448-45D8FAF8F647}" type="datetimeFigureOut">
              <a:rPr lang="en-CA" smtClean="0"/>
              <a:t>2024-02-23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DC8235-CAD3-4545-996D-065D71EE4836}" type="slidenum">
              <a:rPr lang="en-CA" smtClean="0"/>
              <a:t>‹#›</a:t>
            </a:fld>
            <a:endParaRPr lang="en-CA"/>
          </a:p>
        </p:txBody>
      </p:sp>
    </p:spTree>
    <p:extLst>
      <p:ext uri="{BB962C8B-B14F-4D97-AF65-F5344CB8AC3E}">
        <p14:creationId xmlns:p14="http://schemas.microsoft.com/office/powerpoint/2010/main" val="3978549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5E65D2-84BF-4924-9448-45D8FAF8F647}" type="datetimeFigureOut">
              <a:rPr lang="en-CA" smtClean="0"/>
              <a:t>2024-02-23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DC8235-CAD3-4545-996D-065D71EE4836}" type="slidenum">
              <a:rPr lang="en-CA" smtClean="0"/>
              <a:t>‹#›</a:t>
            </a:fld>
            <a:endParaRPr lang="en-CA"/>
          </a:p>
        </p:txBody>
      </p:sp>
    </p:spTree>
    <p:extLst>
      <p:ext uri="{BB962C8B-B14F-4D97-AF65-F5344CB8AC3E}">
        <p14:creationId xmlns:p14="http://schemas.microsoft.com/office/powerpoint/2010/main" val="827744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15E65D2-84BF-4924-9448-45D8FAF8F647}" type="datetimeFigureOut">
              <a:rPr lang="en-CA" smtClean="0"/>
              <a:t>2024-02-23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DC8235-CAD3-4545-996D-065D71EE4836}" type="slidenum">
              <a:rPr lang="en-CA" smtClean="0"/>
              <a:t>‹#›</a:t>
            </a:fld>
            <a:endParaRPr lang="en-CA"/>
          </a:p>
        </p:txBody>
      </p:sp>
    </p:spTree>
    <p:extLst>
      <p:ext uri="{BB962C8B-B14F-4D97-AF65-F5344CB8AC3E}">
        <p14:creationId xmlns:p14="http://schemas.microsoft.com/office/powerpoint/2010/main" val="4124926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15E65D2-84BF-4924-9448-45D8FAF8F647}" type="datetimeFigureOut">
              <a:rPr lang="en-CA" smtClean="0"/>
              <a:t>2024-02-23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3DC8235-CAD3-4545-996D-065D71EE4836}" type="slidenum">
              <a:rPr lang="en-CA" smtClean="0"/>
              <a:t>‹#›</a:t>
            </a:fld>
            <a:endParaRPr lang="en-CA"/>
          </a:p>
        </p:txBody>
      </p:sp>
    </p:spTree>
    <p:extLst>
      <p:ext uri="{BB962C8B-B14F-4D97-AF65-F5344CB8AC3E}">
        <p14:creationId xmlns:p14="http://schemas.microsoft.com/office/powerpoint/2010/main" val="1404068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15E65D2-84BF-4924-9448-45D8FAF8F647}" type="datetimeFigureOut">
              <a:rPr lang="en-CA" smtClean="0"/>
              <a:t>2024-02-23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3DC8235-CAD3-4545-996D-065D71EE4836}" type="slidenum">
              <a:rPr lang="en-CA" smtClean="0"/>
              <a:t>‹#›</a:t>
            </a:fld>
            <a:endParaRPr lang="en-CA"/>
          </a:p>
        </p:txBody>
      </p:sp>
    </p:spTree>
    <p:extLst>
      <p:ext uri="{BB962C8B-B14F-4D97-AF65-F5344CB8AC3E}">
        <p14:creationId xmlns:p14="http://schemas.microsoft.com/office/powerpoint/2010/main" val="1198116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E65D2-84BF-4924-9448-45D8FAF8F647}" type="datetimeFigureOut">
              <a:rPr lang="en-CA" smtClean="0"/>
              <a:t>2024-02-23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3DC8235-CAD3-4545-996D-065D71EE4836}" type="slidenum">
              <a:rPr lang="en-CA" smtClean="0"/>
              <a:t>‹#›</a:t>
            </a:fld>
            <a:endParaRPr lang="en-CA"/>
          </a:p>
        </p:txBody>
      </p:sp>
    </p:spTree>
    <p:extLst>
      <p:ext uri="{BB962C8B-B14F-4D97-AF65-F5344CB8AC3E}">
        <p14:creationId xmlns:p14="http://schemas.microsoft.com/office/powerpoint/2010/main" val="358985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E65D2-84BF-4924-9448-45D8FAF8F647}" type="datetimeFigureOut">
              <a:rPr lang="en-CA" smtClean="0"/>
              <a:t>2024-02-23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DC8235-CAD3-4545-996D-065D71EE4836}" type="slidenum">
              <a:rPr lang="en-CA" smtClean="0"/>
              <a:t>‹#›</a:t>
            </a:fld>
            <a:endParaRPr lang="en-CA"/>
          </a:p>
        </p:txBody>
      </p:sp>
    </p:spTree>
    <p:extLst>
      <p:ext uri="{BB962C8B-B14F-4D97-AF65-F5344CB8AC3E}">
        <p14:creationId xmlns:p14="http://schemas.microsoft.com/office/powerpoint/2010/main" val="111578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936B01-C866-4CF7-ADD4-470BB22DA804}" type="datetimeFigureOut">
              <a:rPr lang="en-CA" smtClean="0"/>
              <a:t>2024-02-23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362A44-D770-42FA-AB1E-C6E323FEC34B}" type="slidenum">
              <a:rPr lang="en-CA" smtClean="0"/>
              <a:t>‹#›</a:t>
            </a:fld>
            <a:endParaRPr lang="en-CA"/>
          </a:p>
        </p:txBody>
      </p:sp>
    </p:spTree>
    <p:extLst>
      <p:ext uri="{BB962C8B-B14F-4D97-AF65-F5344CB8AC3E}">
        <p14:creationId xmlns:p14="http://schemas.microsoft.com/office/powerpoint/2010/main" val="1424213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E65D2-84BF-4924-9448-45D8FAF8F647}" type="datetimeFigureOut">
              <a:rPr lang="en-CA" smtClean="0"/>
              <a:t>2024-02-23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DC8235-CAD3-4545-996D-065D71EE4836}" type="slidenum">
              <a:rPr lang="en-CA" smtClean="0"/>
              <a:t>‹#›</a:t>
            </a:fld>
            <a:endParaRPr lang="en-CA"/>
          </a:p>
        </p:txBody>
      </p:sp>
    </p:spTree>
    <p:extLst>
      <p:ext uri="{BB962C8B-B14F-4D97-AF65-F5344CB8AC3E}">
        <p14:creationId xmlns:p14="http://schemas.microsoft.com/office/powerpoint/2010/main" val="4178762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15E65D2-84BF-4924-9448-45D8FAF8F647}" type="datetimeFigureOut">
              <a:rPr lang="en-CA" smtClean="0"/>
              <a:t>2024-02-23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DC8235-CAD3-4545-996D-065D71EE4836}" type="slidenum">
              <a:rPr lang="en-CA" smtClean="0"/>
              <a:t>‹#›</a:t>
            </a:fld>
            <a:endParaRPr lang="en-CA"/>
          </a:p>
        </p:txBody>
      </p:sp>
    </p:spTree>
    <p:extLst>
      <p:ext uri="{BB962C8B-B14F-4D97-AF65-F5344CB8AC3E}">
        <p14:creationId xmlns:p14="http://schemas.microsoft.com/office/powerpoint/2010/main" val="3454850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15E65D2-84BF-4924-9448-45D8FAF8F647}" type="datetimeFigureOut">
              <a:rPr lang="en-CA" smtClean="0"/>
              <a:t>2024-02-23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DC8235-CAD3-4545-996D-065D71EE4836}" type="slidenum">
              <a:rPr lang="en-CA" smtClean="0"/>
              <a:t>‹#›</a:t>
            </a:fld>
            <a:endParaRPr lang="en-CA"/>
          </a:p>
        </p:txBody>
      </p:sp>
    </p:spTree>
    <p:extLst>
      <p:ext uri="{BB962C8B-B14F-4D97-AF65-F5344CB8AC3E}">
        <p14:creationId xmlns:p14="http://schemas.microsoft.com/office/powerpoint/2010/main" val="3908644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p:cNvSpPr>
            <a:spLocks noGrp="1" noChangeArrowheads="1"/>
          </p:cNvSpPr>
          <p:nvPr>
            <p:ph type="sldNum" sz="quarter" idx="12"/>
          </p:nvPr>
        </p:nvSpPr>
        <p:spPr>
          <a:ln/>
        </p:spPr>
        <p:txBody>
          <a:bodyPr/>
          <a:lstStyle>
            <a:lvl1pPr>
              <a:defRPr/>
            </a:lvl1pPr>
          </a:lstStyle>
          <a:p>
            <a:fld id="{9D866CEF-DE36-4A6E-B119-458FF82D9893}" type="slidenum">
              <a:rPr lang="en-CA" altLang="en-US"/>
              <a:pPr/>
              <a:t>‹#›</a:t>
            </a:fld>
            <a:endParaRPr lang="en-CA" altLang="en-US"/>
          </a:p>
        </p:txBody>
      </p:sp>
    </p:spTree>
    <p:extLst>
      <p:ext uri="{BB962C8B-B14F-4D97-AF65-F5344CB8AC3E}">
        <p14:creationId xmlns:p14="http://schemas.microsoft.com/office/powerpoint/2010/main" val="135924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p:cNvSpPr>
            <a:spLocks noGrp="1" noChangeArrowheads="1"/>
          </p:cNvSpPr>
          <p:nvPr>
            <p:ph type="sldNum" sz="quarter" idx="12"/>
          </p:nvPr>
        </p:nvSpPr>
        <p:spPr>
          <a:ln/>
        </p:spPr>
        <p:txBody>
          <a:bodyPr/>
          <a:lstStyle>
            <a:lvl1pPr>
              <a:defRPr/>
            </a:lvl1pPr>
          </a:lstStyle>
          <a:p>
            <a:fld id="{E8399891-4B51-4B9C-AF1E-2781CE982AB8}" type="slidenum">
              <a:rPr lang="en-CA" altLang="en-US"/>
              <a:pPr/>
              <a:t>‹#›</a:t>
            </a:fld>
            <a:endParaRPr lang="en-CA" altLang="en-US"/>
          </a:p>
        </p:txBody>
      </p:sp>
    </p:spTree>
    <p:extLst>
      <p:ext uri="{BB962C8B-B14F-4D97-AF65-F5344CB8AC3E}">
        <p14:creationId xmlns:p14="http://schemas.microsoft.com/office/powerpoint/2010/main" val="3735911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p:cNvSpPr>
            <a:spLocks noGrp="1" noChangeArrowheads="1"/>
          </p:cNvSpPr>
          <p:nvPr>
            <p:ph type="sldNum" sz="quarter" idx="12"/>
          </p:nvPr>
        </p:nvSpPr>
        <p:spPr>
          <a:ln/>
        </p:spPr>
        <p:txBody>
          <a:bodyPr/>
          <a:lstStyle>
            <a:lvl1pPr>
              <a:defRPr/>
            </a:lvl1pPr>
          </a:lstStyle>
          <a:p>
            <a:fld id="{1A67B6CE-4E71-4406-8C62-58EF2F0BACC9}" type="slidenum">
              <a:rPr lang="en-CA" altLang="en-US"/>
              <a:pPr/>
              <a:t>‹#›</a:t>
            </a:fld>
            <a:endParaRPr lang="en-CA" altLang="en-US"/>
          </a:p>
        </p:txBody>
      </p:sp>
    </p:spTree>
    <p:extLst>
      <p:ext uri="{BB962C8B-B14F-4D97-AF65-F5344CB8AC3E}">
        <p14:creationId xmlns:p14="http://schemas.microsoft.com/office/powerpoint/2010/main" val="3815046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p:cNvSpPr>
            <a:spLocks noGrp="1" noChangeArrowheads="1"/>
          </p:cNvSpPr>
          <p:nvPr>
            <p:ph type="sldNum" sz="quarter" idx="12"/>
          </p:nvPr>
        </p:nvSpPr>
        <p:spPr>
          <a:ln/>
        </p:spPr>
        <p:txBody>
          <a:bodyPr/>
          <a:lstStyle>
            <a:lvl1pPr>
              <a:defRPr/>
            </a:lvl1pPr>
          </a:lstStyle>
          <a:p>
            <a:fld id="{09814FD0-EBD9-4C9E-B5B9-EBEE7E050351}" type="slidenum">
              <a:rPr lang="en-CA" altLang="en-US"/>
              <a:pPr/>
              <a:t>‹#›</a:t>
            </a:fld>
            <a:endParaRPr lang="en-CA" altLang="en-US"/>
          </a:p>
        </p:txBody>
      </p:sp>
    </p:spTree>
    <p:extLst>
      <p:ext uri="{BB962C8B-B14F-4D97-AF65-F5344CB8AC3E}">
        <p14:creationId xmlns:p14="http://schemas.microsoft.com/office/powerpoint/2010/main" val="3755307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9" name="Rectangle 6"/>
          <p:cNvSpPr>
            <a:spLocks noGrp="1" noChangeArrowheads="1"/>
          </p:cNvSpPr>
          <p:nvPr>
            <p:ph type="sldNum" sz="quarter" idx="12"/>
          </p:nvPr>
        </p:nvSpPr>
        <p:spPr>
          <a:ln/>
        </p:spPr>
        <p:txBody>
          <a:bodyPr/>
          <a:lstStyle>
            <a:lvl1pPr>
              <a:defRPr/>
            </a:lvl1pPr>
          </a:lstStyle>
          <a:p>
            <a:fld id="{F777F0A7-36EB-4CF6-A565-0211A333EAEA}" type="slidenum">
              <a:rPr lang="en-CA" altLang="en-US"/>
              <a:pPr/>
              <a:t>‹#›</a:t>
            </a:fld>
            <a:endParaRPr lang="en-CA" altLang="en-US"/>
          </a:p>
        </p:txBody>
      </p:sp>
    </p:spTree>
    <p:extLst>
      <p:ext uri="{BB962C8B-B14F-4D97-AF65-F5344CB8AC3E}">
        <p14:creationId xmlns:p14="http://schemas.microsoft.com/office/powerpoint/2010/main" val="918446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5" name="Rectangle 6"/>
          <p:cNvSpPr>
            <a:spLocks noGrp="1" noChangeArrowheads="1"/>
          </p:cNvSpPr>
          <p:nvPr>
            <p:ph type="sldNum" sz="quarter" idx="12"/>
          </p:nvPr>
        </p:nvSpPr>
        <p:spPr>
          <a:ln/>
        </p:spPr>
        <p:txBody>
          <a:bodyPr/>
          <a:lstStyle>
            <a:lvl1pPr>
              <a:defRPr/>
            </a:lvl1pPr>
          </a:lstStyle>
          <a:p>
            <a:fld id="{2B941502-8890-496F-8910-F976A08D458A}" type="slidenum">
              <a:rPr lang="en-CA" altLang="en-US"/>
              <a:pPr/>
              <a:t>‹#›</a:t>
            </a:fld>
            <a:endParaRPr lang="en-CA" altLang="en-US"/>
          </a:p>
        </p:txBody>
      </p:sp>
    </p:spTree>
    <p:extLst>
      <p:ext uri="{BB962C8B-B14F-4D97-AF65-F5344CB8AC3E}">
        <p14:creationId xmlns:p14="http://schemas.microsoft.com/office/powerpoint/2010/main" val="1801648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4" name="Rectangle 6"/>
          <p:cNvSpPr>
            <a:spLocks noGrp="1" noChangeArrowheads="1"/>
          </p:cNvSpPr>
          <p:nvPr>
            <p:ph type="sldNum" sz="quarter" idx="12"/>
          </p:nvPr>
        </p:nvSpPr>
        <p:spPr>
          <a:ln/>
        </p:spPr>
        <p:txBody>
          <a:bodyPr/>
          <a:lstStyle>
            <a:lvl1pPr>
              <a:defRPr/>
            </a:lvl1pPr>
          </a:lstStyle>
          <a:p>
            <a:fld id="{2E026AE7-1F33-460C-AC67-CF06C91B71CC}" type="slidenum">
              <a:rPr lang="en-CA" altLang="en-US"/>
              <a:pPr/>
              <a:t>‹#›</a:t>
            </a:fld>
            <a:endParaRPr lang="en-CA" altLang="en-US"/>
          </a:p>
        </p:txBody>
      </p:sp>
    </p:spTree>
    <p:extLst>
      <p:ext uri="{BB962C8B-B14F-4D97-AF65-F5344CB8AC3E}">
        <p14:creationId xmlns:p14="http://schemas.microsoft.com/office/powerpoint/2010/main" val="354601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936B01-C866-4CF7-ADD4-470BB22DA804}" type="datetimeFigureOut">
              <a:rPr lang="en-CA" smtClean="0"/>
              <a:t>2024-02-23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362A44-D770-42FA-AB1E-C6E323FEC34B}" type="slidenum">
              <a:rPr lang="en-CA" smtClean="0"/>
              <a:t>‹#›</a:t>
            </a:fld>
            <a:endParaRPr lang="en-CA"/>
          </a:p>
        </p:txBody>
      </p:sp>
    </p:spTree>
    <p:extLst>
      <p:ext uri="{BB962C8B-B14F-4D97-AF65-F5344CB8AC3E}">
        <p14:creationId xmlns:p14="http://schemas.microsoft.com/office/powerpoint/2010/main" val="4068383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p:cNvSpPr>
            <a:spLocks noGrp="1" noChangeArrowheads="1"/>
          </p:cNvSpPr>
          <p:nvPr>
            <p:ph type="sldNum" sz="quarter" idx="12"/>
          </p:nvPr>
        </p:nvSpPr>
        <p:spPr>
          <a:ln/>
        </p:spPr>
        <p:txBody>
          <a:bodyPr/>
          <a:lstStyle>
            <a:lvl1pPr>
              <a:defRPr/>
            </a:lvl1pPr>
          </a:lstStyle>
          <a:p>
            <a:fld id="{B97B7573-6B72-455B-8CFB-46A81484D4A1}" type="slidenum">
              <a:rPr lang="en-CA" altLang="en-US"/>
              <a:pPr/>
              <a:t>‹#›</a:t>
            </a:fld>
            <a:endParaRPr lang="en-CA" altLang="en-US"/>
          </a:p>
        </p:txBody>
      </p:sp>
    </p:spTree>
    <p:extLst>
      <p:ext uri="{BB962C8B-B14F-4D97-AF65-F5344CB8AC3E}">
        <p14:creationId xmlns:p14="http://schemas.microsoft.com/office/powerpoint/2010/main" val="3964164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p:cNvSpPr>
            <a:spLocks noGrp="1" noChangeArrowheads="1"/>
          </p:cNvSpPr>
          <p:nvPr>
            <p:ph type="sldNum" sz="quarter" idx="12"/>
          </p:nvPr>
        </p:nvSpPr>
        <p:spPr>
          <a:ln/>
        </p:spPr>
        <p:txBody>
          <a:bodyPr/>
          <a:lstStyle>
            <a:lvl1pPr>
              <a:defRPr/>
            </a:lvl1pPr>
          </a:lstStyle>
          <a:p>
            <a:fld id="{F0CFBD06-77E9-4946-BA9E-7CF8D4B2776A}" type="slidenum">
              <a:rPr lang="en-CA" altLang="en-US"/>
              <a:pPr/>
              <a:t>‹#›</a:t>
            </a:fld>
            <a:endParaRPr lang="en-CA" altLang="en-US"/>
          </a:p>
        </p:txBody>
      </p:sp>
    </p:spTree>
    <p:extLst>
      <p:ext uri="{BB962C8B-B14F-4D97-AF65-F5344CB8AC3E}">
        <p14:creationId xmlns:p14="http://schemas.microsoft.com/office/powerpoint/2010/main" val="2131190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p:cNvSpPr>
            <a:spLocks noGrp="1" noChangeArrowheads="1"/>
          </p:cNvSpPr>
          <p:nvPr>
            <p:ph type="sldNum" sz="quarter" idx="12"/>
          </p:nvPr>
        </p:nvSpPr>
        <p:spPr>
          <a:ln/>
        </p:spPr>
        <p:txBody>
          <a:bodyPr/>
          <a:lstStyle>
            <a:lvl1pPr>
              <a:defRPr/>
            </a:lvl1pPr>
          </a:lstStyle>
          <a:p>
            <a:fld id="{38609D21-06CA-4551-AAB3-0C2922A5E50F}" type="slidenum">
              <a:rPr lang="en-CA" altLang="en-US"/>
              <a:pPr/>
              <a:t>‹#›</a:t>
            </a:fld>
            <a:endParaRPr lang="en-CA" altLang="en-US"/>
          </a:p>
        </p:txBody>
      </p:sp>
    </p:spTree>
    <p:extLst>
      <p:ext uri="{BB962C8B-B14F-4D97-AF65-F5344CB8AC3E}">
        <p14:creationId xmlns:p14="http://schemas.microsoft.com/office/powerpoint/2010/main" val="4097142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p:cNvSpPr>
            <a:spLocks noGrp="1" noChangeArrowheads="1"/>
          </p:cNvSpPr>
          <p:nvPr>
            <p:ph type="sldNum" sz="quarter" idx="12"/>
          </p:nvPr>
        </p:nvSpPr>
        <p:spPr>
          <a:ln/>
        </p:spPr>
        <p:txBody>
          <a:bodyPr/>
          <a:lstStyle>
            <a:lvl1pPr>
              <a:defRPr/>
            </a:lvl1pPr>
          </a:lstStyle>
          <a:p>
            <a:fld id="{E2D71056-EFD5-48DE-9289-6D6591C41BB6}" type="slidenum">
              <a:rPr lang="en-CA" altLang="en-US"/>
              <a:pPr/>
              <a:t>‹#›</a:t>
            </a:fld>
            <a:endParaRPr lang="en-CA" altLang="en-US"/>
          </a:p>
        </p:txBody>
      </p:sp>
    </p:spTree>
    <p:extLst>
      <p:ext uri="{BB962C8B-B14F-4D97-AF65-F5344CB8AC3E}">
        <p14:creationId xmlns:p14="http://schemas.microsoft.com/office/powerpoint/2010/main" val="376603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09600" y="1600201"/>
            <a:ext cx="10972800" cy="4525963"/>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p:cNvSpPr>
            <a:spLocks noGrp="1" noChangeArrowheads="1"/>
          </p:cNvSpPr>
          <p:nvPr>
            <p:ph type="sldNum" sz="quarter" idx="12"/>
          </p:nvPr>
        </p:nvSpPr>
        <p:spPr>
          <a:ln/>
        </p:spPr>
        <p:txBody>
          <a:bodyPr/>
          <a:lstStyle>
            <a:lvl1pPr>
              <a:defRPr/>
            </a:lvl1pPr>
          </a:lstStyle>
          <a:p>
            <a:fld id="{68F415F8-A4AF-435C-8B74-A27F8627C6BF}" type="slidenum">
              <a:rPr lang="en-CA" altLang="en-US"/>
              <a:pPr/>
              <a:t>‹#›</a:t>
            </a:fld>
            <a:endParaRPr lang="en-CA" altLang="en-US"/>
          </a:p>
        </p:txBody>
      </p:sp>
    </p:spTree>
    <p:extLst>
      <p:ext uri="{BB962C8B-B14F-4D97-AF65-F5344CB8AC3E}">
        <p14:creationId xmlns:p14="http://schemas.microsoft.com/office/powerpoint/2010/main" val="30757887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p:cNvSpPr>
            <a:spLocks noGrp="1" noChangeArrowheads="1"/>
          </p:cNvSpPr>
          <p:nvPr>
            <p:ph type="sldNum" sz="quarter" idx="12"/>
          </p:nvPr>
        </p:nvSpPr>
        <p:spPr>
          <a:ln/>
        </p:spPr>
        <p:txBody>
          <a:bodyPr/>
          <a:lstStyle>
            <a:lvl1pPr>
              <a:defRPr/>
            </a:lvl1pPr>
          </a:lstStyle>
          <a:p>
            <a:fld id="{4A45E56E-2A47-45BD-9883-08EEBD6A0B8F}" type="slidenum">
              <a:rPr lang="en-CA" altLang="en-US"/>
              <a:pPr/>
              <a:t>‹#›</a:t>
            </a:fld>
            <a:endParaRPr lang="en-CA" altLang="en-US"/>
          </a:p>
        </p:txBody>
      </p:sp>
    </p:spTree>
    <p:extLst>
      <p:ext uri="{BB962C8B-B14F-4D97-AF65-F5344CB8AC3E}">
        <p14:creationId xmlns:p14="http://schemas.microsoft.com/office/powerpoint/2010/main" val="125177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B936B01-C866-4CF7-ADD4-470BB22DA804}" type="datetimeFigureOut">
              <a:rPr lang="en-CA" smtClean="0"/>
              <a:t>2024-02-23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8362A44-D770-42FA-AB1E-C6E323FEC34B}" type="slidenum">
              <a:rPr lang="en-CA" smtClean="0"/>
              <a:t>‹#›</a:t>
            </a:fld>
            <a:endParaRPr lang="en-CA"/>
          </a:p>
        </p:txBody>
      </p:sp>
    </p:spTree>
    <p:extLst>
      <p:ext uri="{BB962C8B-B14F-4D97-AF65-F5344CB8AC3E}">
        <p14:creationId xmlns:p14="http://schemas.microsoft.com/office/powerpoint/2010/main" val="40024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B936B01-C866-4CF7-ADD4-470BB22DA804}" type="datetimeFigureOut">
              <a:rPr lang="en-CA" smtClean="0"/>
              <a:t>2024-02-23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8362A44-D770-42FA-AB1E-C6E323FEC34B}" type="slidenum">
              <a:rPr lang="en-CA" smtClean="0"/>
              <a:t>‹#›</a:t>
            </a:fld>
            <a:endParaRPr lang="en-CA"/>
          </a:p>
        </p:txBody>
      </p:sp>
    </p:spTree>
    <p:extLst>
      <p:ext uri="{BB962C8B-B14F-4D97-AF65-F5344CB8AC3E}">
        <p14:creationId xmlns:p14="http://schemas.microsoft.com/office/powerpoint/2010/main" val="372887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B936B01-C866-4CF7-ADD4-470BB22DA804}" type="datetimeFigureOut">
              <a:rPr lang="en-CA" smtClean="0"/>
              <a:t>2024-02-23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8362A44-D770-42FA-AB1E-C6E323FEC34B}" type="slidenum">
              <a:rPr lang="en-CA" smtClean="0"/>
              <a:t>‹#›</a:t>
            </a:fld>
            <a:endParaRPr lang="en-CA"/>
          </a:p>
        </p:txBody>
      </p:sp>
    </p:spTree>
    <p:extLst>
      <p:ext uri="{BB962C8B-B14F-4D97-AF65-F5344CB8AC3E}">
        <p14:creationId xmlns:p14="http://schemas.microsoft.com/office/powerpoint/2010/main" val="347030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36B01-C866-4CF7-ADD4-470BB22DA804}" type="datetimeFigureOut">
              <a:rPr lang="en-CA" smtClean="0"/>
              <a:t>2024-02-23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8362A44-D770-42FA-AB1E-C6E323FEC34B}" type="slidenum">
              <a:rPr lang="en-CA" smtClean="0"/>
              <a:t>‹#›</a:t>
            </a:fld>
            <a:endParaRPr lang="en-CA"/>
          </a:p>
        </p:txBody>
      </p:sp>
    </p:spTree>
    <p:extLst>
      <p:ext uri="{BB962C8B-B14F-4D97-AF65-F5344CB8AC3E}">
        <p14:creationId xmlns:p14="http://schemas.microsoft.com/office/powerpoint/2010/main" val="288523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936B01-C866-4CF7-ADD4-470BB22DA804}" type="datetimeFigureOut">
              <a:rPr lang="en-CA" smtClean="0"/>
              <a:t>2024-02-23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8362A44-D770-42FA-AB1E-C6E323FEC34B}" type="slidenum">
              <a:rPr lang="en-CA" smtClean="0"/>
              <a:t>‹#›</a:t>
            </a:fld>
            <a:endParaRPr lang="en-CA"/>
          </a:p>
        </p:txBody>
      </p:sp>
    </p:spTree>
    <p:extLst>
      <p:ext uri="{BB962C8B-B14F-4D97-AF65-F5344CB8AC3E}">
        <p14:creationId xmlns:p14="http://schemas.microsoft.com/office/powerpoint/2010/main" val="11723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936B01-C866-4CF7-ADD4-470BB22DA804}" type="datetimeFigureOut">
              <a:rPr lang="en-CA" smtClean="0"/>
              <a:t>2024-02-23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8362A44-D770-42FA-AB1E-C6E323FEC34B}" type="slidenum">
              <a:rPr lang="en-CA" smtClean="0"/>
              <a:t>‹#›</a:t>
            </a:fld>
            <a:endParaRPr lang="en-CA"/>
          </a:p>
        </p:txBody>
      </p:sp>
    </p:spTree>
    <p:extLst>
      <p:ext uri="{BB962C8B-B14F-4D97-AF65-F5344CB8AC3E}">
        <p14:creationId xmlns:p14="http://schemas.microsoft.com/office/powerpoint/2010/main" val="252446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36B01-C866-4CF7-ADD4-470BB22DA804}" type="datetimeFigureOut">
              <a:rPr lang="en-CA" smtClean="0"/>
              <a:t>2024-02-23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62A44-D770-42FA-AB1E-C6E323FEC34B}" type="slidenum">
              <a:rPr lang="en-CA" smtClean="0"/>
              <a:t>‹#›</a:t>
            </a:fld>
            <a:endParaRPr lang="en-CA"/>
          </a:p>
        </p:txBody>
      </p:sp>
    </p:spTree>
    <p:extLst>
      <p:ext uri="{BB962C8B-B14F-4D97-AF65-F5344CB8AC3E}">
        <p14:creationId xmlns:p14="http://schemas.microsoft.com/office/powerpoint/2010/main" val="274040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E65D2-84BF-4924-9448-45D8FAF8F647}" type="datetimeFigureOut">
              <a:rPr lang="en-CA" smtClean="0"/>
              <a:t>2024-02-23</a:t>
            </a:fld>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C8235-CAD3-4545-996D-065D71EE4836}" type="slidenum">
              <a:rPr lang="en-CA" smtClean="0"/>
              <a:t>‹#›</a:t>
            </a:fld>
            <a:endParaRPr lang="en-CA"/>
          </a:p>
        </p:txBody>
      </p:sp>
    </p:spTree>
    <p:extLst>
      <p:ext uri="{BB962C8B-B14F-4D97-AF65-F5344CB8AC3E}">
        <p14:creationId xmlns:p14="http://schemas.microsoft.com/office/powerpoint/2010/main" val="3119587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n-CA"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CA"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5591E52-6B8D-4E62-93AB-7E11B792A139}" type="slidenum">
              <a:rPr lang="en-CA" altLang="en-US"/>
              <a:pPr/>
              <a:t>‹#›</a:t>
            </a:fld>
            <a:endParaRPr lang="en-CA" altLang="en-US"/>
          </a:p>
        </p:txBody>
      </p:sp>
    </p:spTree>
    <p:extLst>
      <p:ext uri="{BB962C8B-B14F-4D97-AF65-F5344CB8AC3E}">
        <p14:creationId xmlns:p14="http://schemas.microsoft.com/office/powerpoint/2010/main" val="32595453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Cost Benefit Analysis for Health Economics</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624809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 Present Value Example:</a:t>
            </a:r>
            <a:br>
              <a:rPr lang="en-CA" dirty="0"/>
            </a:br>
            <a:r>
              <a:rPr lang="en-CA" dirty="0" err="1"/>
              <a:t>Shohei</a:t>
            </a:r>
            <a:r>
              <a:rPr lang="en-CA" dirty="0"/>
              <a:t> </a:t>
            </a:r>
            <a:r>
              <a:rPr lang="en-CA" dirty="0" err="1"/>
              <a:t>Ohtani’s</a:t>
            </a:r>
            <a:r>
              <a:rPr lang="en-CA" dirty="0"/>
              <a:t> Contract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CA" dirty="0" smtClean="0"/>
                  <a:t>We take the present value of 2 million for 10 years and then the present value of 68 million for 10 years, which is postponed (deferred) until year 10</a:t>
                </a:r>
              </a:p>
              <a:p>
                <a:pPr marL="0" indent="0">
                  <a:buNone/>
                </a:pPr>
                <a14:m>
                  <m:oMathPara xmlns:m="http://schemas.openxmlformats.org/officeDocument/2006/math">
                    <m:oMathParaPr>
                      <m:jc m:val="centerGroup"/>
                    </m:oMathParaPr>
                    <m:oMath xmlns:m="http://schemas.openxmlformats.org/officeDocument/2006/math">
                      <m:nary>
                        <m:naryPr>
                          <m:chr m:val="∑"/>
                          <m:ctrlPr>
                            <a:rPr lang="en-CA" i="1" smtClean="0">
                              <a:latin typeface="Cambria Math" panose="02040503050406030204" pitchFamily="18" charset="0"/>
                            </a:rPr>
                          </m:ctrlPr>
                        </m:naryPr>
                        <m:sub>
                          <m:r>
                            <m:rPr>
                              <m:brk m:alnAt="23"/>
                            </m:rPr>
                            <a:rPr lang="en-CA" b="0" i="1" smtClean="0">
                              <a:latin typeface="Cambria Math" panose="02040503050406030204" pitchFamily="18" charset="0"/>
                            </a:rPr>
                            <m:t>𝑡</m:t>
                          </m:r>
                          <m:r>
                            <a:rPr lang="en-CA" b="0" i="1" smtClean="0">
                              <a:latin typeface="Cambria Math" panose="02040503050406030204" pitchFamily="18" charset="0"/>
                            </a:rPr>
                            <m:t>=0</m:t>
                          </m:r>
                        </m:sub>
                        <m:sup>
                          <m:r>
                            <a:rPr lang="en-CA" b="0" i="1" smtClean="0">
                              <a:latin typeface="Cambria Math" panose="02040503050406030204" pitchFamily="18" charset="0"/>
                            </a:rPr>
                            <m:t>9</m:t>
                          </m:r>
                        </m:sup>
                        <m:e>
                          <m:f>
                            <m:fPr>
                              <m:ctrlPr>
                                <a:rPr lang="en-CA" i="1" smtClean="0">
                                  <a:latin typeface="Cambria Math" panose="02040503050406030204" pitchFamily="18" charset="0"/>
                                </a:rPr>
                              </m:ctrlPr>
                            </m:fPr>
                            <m:num>
                              <m:r>
                                <a:rPr lang="en-CA" b="0" i="1" smtClean="0">
                                  <a:latin typeface="Cambria Math" panose="02040503050406030204" pitchFamily="18" charset="0"/>
                                </a:rPr>
                                <m:t>2000000</m:t>
                              </m:r>
                            </m:num>
                            <m:den>
                              <m:sSup>
                                <m:sSupPr>
                                  <m:ctrlPr>
                                    <a:rPr lang="en-CA" i="1" smtClean="0">
                                      <a:latin typeface="Cambria Math" panose="02040503050406030204" pitchFamily="18" charset="0"/>
                                    </a:rPr>
                                  </m:ctrlPr>
                                </m:sSupPr>
                                <m:e>
                                  <m:r>
                                    <a:rPr lang="en-CA" i="1">
                                      <a:latin typeface="Cambria Math" panose="02040503050406030204" pitchFamily="18" charset="0"/>
                                    </a:rPr>
                                    <m:t>(1+.03)</m:t>
                                  </m:r>
                                </m:e>
                                <m:sup>
                                  <m:r>
                                    <a:rPr lang="en-CA" b="0" i="1" smtClean="0">
                                      <a:latin typeface="Cambria Math" panose="02040503050406030204" pitchFamily="18" charset="0"/>
                                    </a:rPr>
                                    <m:t>𝑡</m:t>
                                  </m:r>
                                </m:sup>
                              </m:sSup>
                            </m:den>
                          </m:f>
                          <m:r>
                            <a:rPr lang="en-CA" b="0" i="1" smtClean="0">
                              <a:latin typeface="Cambria Math" panose="02040503050406030204" pitchFamily="18" charset="0"/>
                            </a:rPr>
                            <m:t>+</m:t>
                          </m:r>
                        </m:e>
                      </m:nary>
                      <m:nary>
                        <m:naryPr>
                          <m:chr m:val="∑"/>
                          <m:ctrlPr>
                            <a:rPr lang="en-CA" i="1">
                              <a:latin typeface="Cambria Math" panose="02040503050406030204" pitchFamily="18" charset="0"/>
                            </a:rPr>
                          </m:ctrlPr>
                        </m:naryPr>
                        <m:sub>
                          <m:r>
                            <m:rPr>
                              <m:brk m:alnAt="23"/>
                            </m:rPr>
                            <a:rPr lang="en-CA" i="1">
                              <a:latin typeface="Cambria Math" panose="02040503050406030204" pitchFamily="18" charset="0"/>
                            </a:rPr>
                            <m:t>𝑡</m:t>
                          </m:r>
                          <m:r>
                            <a:rPr lang="en-CA" i="1">
                              <a:latin typeface="Cambria Math" panose="02040503050406030204" pitchFamily="18" charset="0"/>
                            </a:rPr>
                            <m:t>=</m:t>
                          </m:r>
                          <m:r>
                            <a:rPr lang="en-CA" b="0" i="1" smtClean="0">
                              <a:latin typeface="Cambria Math" panose="02040503050406030204" pitchFamily="18" charset="0"/>
                            </a:rPr>
                            <m:t>1</m:t>
                          </m:r>
                          <m:r>
                            <a:rPr lang="en-CA" i="1">
                              <a:latin typeface="Cambria Math" panose="02040503050406030204" pitchFamily="18" charset="0"/>
                            </a:rPr>
                            <m:t>0</m:t>
                          </m:r>
                        </m:sub>
                        <m:sup>
                          <m:r>
                            <a:rPr lang="en-CA" b="0" i="1" smtClean="0">
                              <a:latin typeface="Cambria Math" panose="02040503050406030204" pitchFamily="18" charset="0"/>
                            </a:rPr>
                            <m:t>1</m:t>
                          </m:r>
                          <m:r>
                            <a:rPr lang="en-CA" i="1">
                              <a:latin typeface="Cambria Math" panose="02040503050406030204" pitchFamily="18" charset="0"/>
                            </a:rPr>
                            <m:t>9</m:t>
                          </m:r>
                        </m:sup>
                        <m:e>
                          <m:f>
                            <m:fPr>
                              <m:ctrlPr>
                                <a:rPr lang="en-CA" i="1">
                                  <a:latin typeface="Cambria Math" panose="02040503050406030204" pitchFamily="18" charset="0"/>
                                </a:rPr>
                              </m:ctrlPr>
                            </m:fPr>
                            <m:num>
                              <m:r>
                                <a:rPr lang="en-CA" b="0" i="1" smtClean="0">
                                  <a:latin typeface="Cambria Math" panose="02040503050406030204" pitchFamily="18" charset="0"/>
                                </a:rPr>
                                <m:t>68</m:t>
                              </m:r>
                              <m:r>
                                <a:rPr lang="en-CA" i="1">
                                  <a:latin typeface="Cambria Math" panose="02040503050406030204" pitchFamily="18" charset="0"/>
                                </a:rPr>
                                <m:t>000000</m:t>
                              </m:r>
                            </m:num>
                            <m:den>
                              <m:sSup>
                                <m:sSupPr>
                                  <m:ctrlPr>
                                    <a:rPr lang="en-CA" i="1">
                                      <a:latin typeface="Cambria Math" panose="02040503050406030204" pitchFamily="18" charset="0"/>
                                    </a:rPr>
                                  </m:ctrlPr>
                                </m:sSupPr>
                                <m:e>
                                  <m:r>
                                    <a:rPr lang="en-CA" i="1">
                                      <a:latin typeface="Cambria Math" panose="02040503050406030204" pitchFamily="18" charset="0"/>
                                    </a:rPr>
                                    <m:t>(1+.03)</m:t>
                                  </m:r>
                                </m:e>
                                <m:sup>
                                  <m:r>
                                    <a:rPr lang="en-CA" i="1">
                                      <a:latin typeface="Cambria Math" panose="02040503050406030204" pitchFamily="18" charset="0"/>
                                    </a:rPr>
                                    <m:t>𝑡</m:t>
                                  </m:r>
                                </m:sup>
                              </m:sSup>
                            </m:den>
                          </m:f>
                        </m:e>
                      </m:nary>
                    </m:oMath>
                  </m:oMathPara>
                </a14:m>
                <a:endParaRPr lang="en-CA" dirty="0" smtClean="0"/>
              </a:p>
              <a:p>
                <a:pPr marL="0" indent="0">
                  <a:buNone/>
                </a:pPr>
                <a:r>
                  <a:rPr lang="en-CA" dirty="0"/>
                  <a:t>	</a:t>
                </a:r>
                <a:r>
                  <a:rPr lang="en-CA" dirty="0" smtClean="0"/>
                  <a:t>=462140000</a:t>
                </a:r>
              </a:p>
              <a:p>
                <a:pPr marL="0" indent="0">
                  <a:buNone/>
                </a:pPr>
                <a:r>
                  <a:rPr lang="en-CA" dirty="0" smtClean="0"/>
                  <a:t>So the present value of the </a:t>
                </a:r>
                <a:r>
                  <a:rPr lang="en-CA" dirty="0" err="1" smtClean="0"/>
                  <a:t>Ohtani’s</a:t>
                </a:r>
                <a:r>
                  <a:rPr lang="en-CA" dirty="0" smtClean="0"/>
                  <a:t> $700 million contract is $462.14 million</a:t>
                </a:r>
              </a:p>
              <a:p>
                <a:pPr marL="0" indent="0">
                  <a:buNone/>
                </a:pPr>
                <a:endParaRPr lang="en-CA"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89" t="-2830"/>
                </a:stretch>
              </a:blipFill>
            </p:spPr>
            <p:txBody>
              <a:bodyPr/>
              <a:lstStyle/>
              <a:p>
                <a:r>
                  <a:rPr lang="en-CA">
                    <a:noFill/>
                  </a:rPr>
                  <a:t> </a:t>
                </a:r>
              </a:p>
            </p:txBody>
          </p:sp>
        </mc:Fallback>
      </mc:AlternateContent>
    </p:spTree>
    <p:extLst>
      <p:ext uri="{BB962C8B-B14F-4D97-AF65-F5344CB8AC3E}">
        <p14:creationId xmlns:p14="http://schemas.microsoft.com/office/powerpoint/2010/main" val="157936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If a project yields benefits in many different periods we can compute the present value of the whole stream by adding up the present values of the benefits received in each period. </a:t>
                </a:r>
              </a:p>
              <a:p>
                <a:r>
                  <a:rPr lang="en-US" dirty="0" smtClean="0"/>
                  <a:t>If </a:t>
                </a:r>
                <a14:m>
                  <m:oMath xmlns:m="http://schemas.openxmlformats.org/officeDocument/2006/math">
                    <m:sSub>
                      <m:sSubPr>
                        <m:ctrlPr>
                          <a:rPr lang="en-US" i="1" smtClean="0">
                            <a:latin typeface="Cambria Math" panose="02040503050406030204" pitchFamily="18" charset="0"/>
                          </a:rPr>
                        </m:ctrlPr>
                      </m:sSubPr>
                      <m:e>
                        <m:r>
                          <a:rPr lang="en-CA" b="0" i="1" smtClean="0">
                            <a:latin typeface="Cambria Math"/>
                          </a:rPr>
                          <m:t>𝐵</m:t>
                        </m:r>
                      </m:e>
                      <m:sub>
                        <m:r>
                          <a:rPr lang="en-CA" b="0" i="1" smtClean="0">
                            <a:latin typeface="Cambria Math"/>
                          </a:rPr>
                          <m:t>𝑡</m:t>
                        </m:r>
                      </m:sub>
                    </m:sSub>
                  </m:oMath>
                </a14:m>
                <a:r>
                  <a:rPr lang="en-US" dirty="0" smtClean="0"/>
                  <a:t>benefits </a:t>
                </a:r>
                <a:r>
                  <a:rPr lang="en-US" dirty="0"/>
                  <a:t>received in period </a:t>
                </a:r>
                <a:r>
                  <a:rPr lang="en-US" dirty="0" smtClean="0"/>
                  <a:t>t, for t = 0, 1,2, …, n  </a:t>
                </a:r>
                <a:r>
                  <a:rPr lang="en-US" dirty="0"/>
                  <a:t>then the present value of the stream of </a:t>
                </a:r>
                <a:r>
                  <a:rPr lang="en-US" dirty="0" smtClean="0"/>
                  <a:t>benefits, denoted PV(B) </a:t>
                </a:r>
                <a:r>
                  <a:rPr lang="en-US" dirty="0"/>
                  <a:t>is</a:t>
                </a:r>
                <a:r>
                  <a:rPr lang="en-US" dirty="0" smtClean="0"/>
                  <a:t>: </a:t>
                </a:r>
                <a14:m>
                  <m:oMath xmlns:m="http://schemas.openxmlformats.org/officeDocument/2006/math">
                    <m:r>
                      <a:rPr lang="en-CA" b="0" i="1" smtClean="0">
                        <a:latin typeface="Cambria Math"/>
                      </a:rPr>
                      <m:t>𝑃𝑉</m:t>
                    </m:r>
                    <m:d>
                      <m:dPr>
                        <m:ctrlPr>
                          <a:rPr lang="en-CA" b="0" i="1" smtClean="0">
                            <a:latin typeface="Cambria Math" panose="02040503050406030204" pitchFamily="18" charset="0"/>
                          </a:rPr>
                        </m:ctrlPr>
                      </m:dPr>
                      <m:e>
                        <m:r>
                          <a:rPr lang="en-CA" b="0" i="1" smtClean="0">
                            <a:latin typeface="Cambria Math"/>
                          </a:rPr>
                          <m:t>𝐵</m:t>
                        </m:r>
                      </m:e>
                    </m:d>
                    <m:r>
                      <a:rPr lang="en-CA" b="0" i="1" smtClean="0">
                        <a:latin typeface="Cambria Math"/>
                      </a:rPr>
                      <m:t>=</m:t>
                    </m:r>
                    <m:f>
                      <m:fPr>
                        <m:ctrlPr>
                          <a:rPr lang="en-CA" b="0" i="1" smtClean="0">
                            <a:latin typeface="Cambria Math" panose="02040503050406030204" pitchFamily="18" charset="0"/>
                          </a:rPr>
                        </m:ctrlPr>
                      </m:fPr>
                      <m:num>
                        <m:sSub>
                          <m:sSubPr>
                            <m:ctrlPr>
                              <a:rPr lang="en-CA" b="0" i="1" smtClean="0">
                                <a:latin typeface="Cambria Math" panose="02040503050406030204" pitchFamily="18" charset="0"/>
                              </a:rPr>
                            </m:ctrlPr>
                          </m:sSubPr>
                          <m:e>
                            <m:r>
                              <a:rPr lang="en-CA" b="0" i="1" smtClean="0">
                                <a:latin typeface="Cambria Math"/>
                              </a:rPr>
                              <m:t>𝐵</m:t>
                            </m:r>
                          </m:e>
                          <m:sub>
                            <m:r>
                              <a:rPr lang="en-CA" b="0" i="1" smtClean="0">
                                <a:latin typeface="Cambria Math"/>
                              </a:rPr>
                              <m:t>0</m:t>
                            </m:r>
                          </m:sub>
                        </m:sSub>
                      </m:num>
                      <m:den>
                        <m:sSup>
                          <m:sSupPr>
                            <m:ctrlPr>
                              <a:rPr lang="en-CA" b="0" i="1" smtClean="0">
                                <a:latin typeface="Cambria Math" panose="02040503050406030204" pitchFamily="18" charset="0"/>
                              </a:rPr>
                            </m:ctrlPr>
                          </m:sSupPr>
                          <m:e>
                            <m:d>
                              <m:dPr>
                                <m:ctrlPr>
                                  <a:rPr lang="en-CA" b="0" i="1" smtClean="0">
                                    <a:latin typeface="Cambria Math" panose="02040503050406030204" pitchFamily="18" charset="0"/>
                                  </a:rPr>
                                </m:ctrlPr>
                              </m:dPr>
                              <m:e>
                                <m:r>
                                  <a:rPr lang="en-CA" b="0" i="1" smtClean="0">
                                    <a:latin typeface="Cambria Math"/>
                                  </a:rPr>
                                  <m:t>1+</m:t>
                                </m:r>
                                <m:r>
                                  <a:rPr lang="en-CA" b="0" i="1" smtClean="0">
                                    <a:latin typeface="Cambria Math"/>
                                  </a:rPr>
                                  <m:t>𝑖</m:t>
                                </m:r>
                              </m:e>
                            </m:d>
                          </m:e>
                          <m:sup>
                            <m:r>
                              <a:rPr lang="en-CA" b="0" i="1" smtClean="0">
                                <a:latin typeface="Cambria Math"/>
                              </a:rPr>
                              <m:t>0</m:t>
                            </m:r>
                          </m:sup>
                        </m:sSup>
                      </m:den>
                    </m:f>
                    <m:r>
                      <a:rPr lang="en-CA" b="0" i="1" smtClean="0">
                        <a:latin typeface="Cambria Math"/>
                      </a:rPr>
                      <m:t>+</m:t>
                    </m:r>
                    <m:f>
                      <m:fPr>
                        <m:ctrlPr>
                          <a:rPr lang="en-CA" i="1">
                            <a:latin typeface="Cambria Math" panose="02040503050406030204" pitchFamily="18" charset="0"/>
                          </a:rPr>
                        </m:ctrlPr>
                      </m:fPr>
                      <m:num>
                        <m:sSub>
                          <m:sSubPr>
                            <m:ctrlPr>
                              <a:rPr lang="en-CA" i="1">
                                <a:latin typeface="Cambria Math" panose="02040503050406030204" pitchFamily="18" charset="0"/>
                              </a:rPr>
                            </m:ctrlPr>
                          </m:sSubPr>
                          <m:e>
                            <m:r>
                              <a:rPr lang="en-CA" i="1">
                                <a:latin typeface="Cambria Math"/>
                              </a:rPr>
                              <m:t>𝐵</m:t>
                            </m:r>
                          </m:e>
                          <m:sub>
                            <m:r>
                              <a:rPr lang="en-CA" b="0" i="1" smtClean="0">
                                <a:latin typeface="Cambria Math"/>
                              </a:rPr>
                              <m:t>1</m:t>
                            </m:r>
                          </m:sub>
                        </m:sSub>
                      </m:num>
                      <m:den>
                        <m:sSup>
                          <m:sSupPr>
                            <m:ctrlPr>
                              <a:rPr lang="en-CA" i="1">
                                <a:latin typeface="Cambria Math" panose="02040503050406030204" pitchFamily="18" charset="0"/>
                              </a:rPr>
                            </m:ctrlPr>
                          </m:sSupPr>
                          <m:e>
                            <m:d>
                              <m:dPr>
                                <m:ctrlPr>
                                  <a:rPr lang="en-CA" i="1">
                                    <a:latin typeface="Cambria Math" panose="02040503050406030204" pitchFamily="18" charset="0"/>
                                  </a:rPr>
                                </m:ctrlPr>
                              </m:dPr>
                              <m:e>
                                <m:r>
                                  <a:rPr lang="en-CA" i="1">
                                    <a:latin typeface="Cambria Math"/>
                                  </a:rPr>
                                  <m:t>1+</m:t>
                                </m:r>
                                <m:r>
                                  <a:rPr lang="en-CA" i="1">
                                    <a:latin typeface="Cambria Math"/>
                                  </a:rPr>
                                  <m:t>𝑖</m:t>
                                </m:r>
                              </m:e>
                            </m:d>
                          </m:e>
                          <m:sup>
                            <m:r>
                              <a:rPr lang="en-CA" b="0" i="1" smtClean="0">
                                <a:latin typeface="Cambria Math"/>
                              </a:rPr>
                              <m:t>1</m:t>
                            </m:r>
                          </m:sup>
                        </m:sSup>
                      </m:den>
                    </m:f>
                    <m:r>
                      <a:rPr lang="en-CA" b="0" i="1" smtClean="0">
                        <a:latin typeface="Cambria Math"/>
                      </a:rPr>
                      <m:t>+…+</m:t>
                    </m:r>
                    <m:f>
                      <m:fPr>
                        <m:ctrlPr>
                          <a:rPr lang="en-CA" i="1">
                            <a:latin typeface="Cambria Math" panose="02040503050406030204" pitchFamily="18" charset="0"/>
                          </a:rPr>
                        </m:ctrlPr>
                      </m:fPr>
                      <m:num>
                        <m:sSub>
                          <m:sSubPr>
                            <m:ctrlPr>
                              <a:rPr lang="en-CA" i="1">
                                <a:latin typeface="Cambria Math" panose="02040503050406030204" pitchFamily="18" charset="0"/>
                              </a:rPr>
                            </m:ctrlPr>
                          </m:sSubPr>
                          <m:e>
                            <m:r>
                              <a:rPr lang="en-CA" i="1">
                                <a:latin typeface="Cambria Math"/>
                              </a:rPr>
                              <m:t>𝐵</m:t>
                            </m:r>
                          </m:e>
                          <m:sub>
                            <m:r>
                              <a:rPr lang="en-CA" b="0" i="1" smtClean="0">
                                <a:latin typeface="Cambria Math"/>
                              </a:rPr>
                              <m:t>𝑛</m:t>
                            </m:r>
                            <m:r>
                              <a:rPr lang="en-CA" b="0" i="1" smtClean="0">
                                <a:latin typeface="Cambria Math"/>
                              </a:rPr>
                              <m:t>−1</m:t>
                            </m:r>
                          </m:sub>
                        </m:sSub>
                      </m:num>
                      <m:den>
                        <m:sSup>
                          <m:sSupPr>
                            <m:ctrlPr>
                              <a:rPr lang="en-CA" i="1">
                                <a:latin typeface="Cambria Math" panose="02040503050406030204" pitchFamily="18" charset="0"/>
                              </a:rPr>
                            </m:ctrlPr>
                          </m:sSupPr>
                          <m:e>
                            <m:d>
                              <m:dPr>
                                <m:ctrlPr>
                                  <a:rPr lang="en-CA" i="1">
                                    <a:latin typeface="Cambria Math" panose="02040503050406030204" pitchFamily="18" charset="0"/>
                                  </a:rPr>
                                </m:ctrlPr>
                              </m:dPr>
                              <m:e>
                                <m:r>
                                  <a:rPr lang="en-CA" i="1">
                                    <a:latin typeface="Cambria Math"/>
                                  </a:rPr>
                                  <m:t>1+</m:t>
                                </m:r>
                                <m:r>
                                  <a:rPr lang="en-CA" i="1">
                                    <a:latin typeface="Cambria Math"/>
                                  </a:rPr>
                                  <m:t>𝑖</m:t>
                                </m:r>
                              </m:e>
                            </m:d>
                          </m:e>
                          <m:sup>
                            <m:r>
                              <a:rPr lang="en-CA" b="0" i="1" smtClean="0">
                                <a:latin typeface="Cambria Math"/>
                              </a:rPr>
                              <m:t>𝑛</m:t>
                            </m:r>
                            <m:r>
                              <a:rPr lang="en-CA" b="0" i="1" smtClean="0">
                                <a:latin typeface="Cambria Math"/>
                              </a:rPr>
                              <m:t>−1</m:t>
                            </m:r>
                          </m:sup>
                        </m:sSup>
                      </m:den>
                    </m:f>
                    <m:r>
                      <a:rPr lang="en-CA" b="0" i="1" smtClean="0">
                        <a:latin typeface="Cambria Math"/>
                      </a:rPr>
                      <m:t> </m:t>
                    </m:r>
                  </m:oMath>
                </a14:m>
                <a:r>
                  <a:rPr lang="en-CA" dirty="0" smtClean="0"/>
                  <a:t>+ </a:t>
                </a:r>
                <a14:m>
                  <m:oMath xmlns:m="http://schemas.openxmlformats.org/officeDocument/2006/math">
                    <m:f>
                      <m:fPr>
                        <m:ctrlPr>
                          <a:rPr lang="en-CA" i="1">
                            <a:latin typeface="Cambria Math" panose="02040503050406030204" pitchFamily="18" charset="0"/>
                          </a:rPr>
                        </m:ctrlPr>
                      </m:fPr>
                      <m:num>
                        <m:sSub>
                          <m:sSubPr>
                            <m:ctrlPr>
                              <a:rPr lang="en-CA" i="1">
                                <a:latin typeface="Cambria Math" panose="02040503050406030204" pitchFamily="18" charset="0"/>
                              </a:rPr>
                            </m:ctrlPr>
                          </m:sSubPr>
                          <m:e>
                            <m:r>
                              <a:rPr lang="en-CA" i="1">
                                <a:latin typeface="Cambria Math"/>
                              </a:rPr>
                              <m:t>𝐵</m:t>
                            </m:r>
                          </m:e>
                          <m:sub>
                            <m:r>
                              <a:rPr lang="en-CA" b="0" i="1" smtClean="0">
                                <a:latin typeface="Cambria Math"/>
                              </a:rPr>
                              <m:t>𝑛</m:t>
                            </m:r>
                          </m:sub>
                        </m:sSub>
                      </m:num>
                      <m:den>
                        <m:sSup>
                          <m:sSupPr>
                            <m:ctrlPr>
                              <a:rPr lang="en-CA" i="1">
                                <a:latin typeface="Cambria Math" panose="02040503050406030204" pitchFamily="18" charset="0"/>
                              </a:rPr>
                            </m:ctrlPr>
                          </m:sSupPr>
                          <m:e>
                            <m:d>
                              <m:dPr>
                                <m:ctrlPr>
                                  <a:rPr lang="en-CA" i="1">
                                    <a:latin typeface="Cambria Math" panose="02040503050406030204" pitchFamily="18" charset="0"/>
                                  </a:rPr>
                                </m:ctrlPr>
                              </m:dPr>
                              <m:e>
                                <m:r>
                                  <a:rPr lang="en-CA" i="1">
                                    <a:latin typeface="Cambria Math"/>
                                  </a:rPr>
                                  <m:t>1+</m:t>
                                </m:r>
                                <m:r>
                                  <a:rPr lang="en-CA" i="1">
                                    <a:latin typeface="Cambria Math"/>
                                  </a:rPr>
                                  <m:t>𝑖</m:t>
                                </m:r>
                              </m:e>
                            </m:d>
                          </m:e>
                          <m:sup>
                            <m:r>
                              <a:rPr lang="en-CA" b="0" i="1" smtClean="0">
                                <a:latin typeface="Cambria Math"/>
                              </a:rPr>
                              <m:t>𝑛</m:t>
                            </m:r>
                          </m:sup>
                        </m:sSup>
                      </m:den>
                    </m:f>
                    <m:r>
                      <a:rPr lang="en-CA" b="0" i="1" smtClean="0">
                        <a:latin typeface="Cambria Math"/>
                      </a:rPr>
                      <m:t>=</m:t>
                    </m:r>
                    <m:nary>
                      <m:naryPr>
                        <m:chr m:val="∑"/>
                        <m:ctrlPr>
                          <a:rPr lang="en-CA" b="0" i="1" smtClean="0">
                            <a:latin typeface="Cambria Math" panose="02040503050406030204" pitchFamily="18" charset="0"/>
                          </a:rPr>
                        </m:ctrlPr>
                      </m:naryPr>
                      <m:sub>
                        <m:r>
                          <m:rPr>
                            <m:brk m:alnAt="23"/>
                          </m:rPr>
                          <a:rPr lang="en-CA" b="0" i="1" smtClean="0">
                            <a:latin typeface="Cambria Math"/>
                          </a:rPr>
                          <m:t>𝑡</m:t>
                        </m:r>
                        <m:r>
                          <a:rPr lang="en-CA" b="0" i="1" smtClean="0">
                            <a:latin typeface="Cambria Math"/>
                          </a:rPr>
                          <m:t>=0</m:t>
                        </m:r>
                      </m:sub>
                      <m:sup>
                        <m:r>
                          <a:rPr lang="en-CA" b="0" i="1" smtClean="0">
                            <a:latin typeface="Cambria Math"/>
                          </a:rPr>
                          <m:t>𝑛</m:t>
                        </m:r>
                      </m:sup>
                      <m:e>
                        <m:f>
                          <m:fPr>
                            <m:ctrlPr>
                              <a:rPr lang="en-CA" i="1">
                                <a:latin typeface="Cambria Math" panose="02040503050406030204" pitchFamily="18" charset="0"/>
                              </a:rPr>
                            </m:ctrlPr>
                          </m:fPr>
                          <m:num>
                            <m:sSub>
                              <m:sSubPr>
                                <m:ctrlPr>
                                  <a:rPr lang="en-CA" i="1">
                                    <a:latin typeface="Cambria Math" panose="02040503050406030204" pitchFamily="18" charset="0"/>
                                  </a:rPr>
                                </m:ctrlPr>
                              </m:sSubPr>
                              <m:e>
                                <m:r>
                                  <a:rPr lang="en-CA" i="1">
                                    <a:latin typeface="Cambria Math"/>
                                  </a:rPr>
                                  <m:t>𝐵</m:t>
                                </m:r>
                              </m:e>
                              <m:sub>
                                <m:r>
                                  <a:rPr lang="en-CA" b="0" i="1" smtClean="0">
                                    <a:latin typeface="Cambria Math"/>
                                  </a:rPr>
                                  <m:t>𝑡</m:t>
                                </m:r>
                              </m:sub>
                            </m:sSub>
                          </m:num>
                          <m:den>
                            <m:sSup>
                              <m:sSupPr>
                                <m:ctrlPr>
                                  <a:rPr lang="en-CA" i="1">
                                    <a:latin typeface="Cambria Math" panose="02040503050406030204" pitchFamily="18" charset="0"/>
                                  </a:rPr>
                                </m:ctrlPr>
                              </m:sSupPr>
                              <m:e>
                                <m:d>
                                  <m:dPr>
                                    <m:ctrlPr>
                                      <a:rPr lang="en-CA" i="1">
                                        <a:latin typeface="Cambria Math" panose="02040503050406030204" pitchFamily="18" charset="0"/>
                                      </a:rPr>
                                    </m:ctrlPr>
                                  </m:dPr>
                                  <m:e>
                                    <m:r>
                                      <a:rPr lang="en-CA" i="1">
                                        <a:latin typeface="Cambria Math"/>
                                      </a:rPr>
                                      <m:t>1+</m:t>
                                    </m:r>
                                    <m:r>
                                      <a:rPr lang="en-CA" i="1">
                                        <a:latin typeface="Cambria Math"/>
                                      </a:rPr>
                                      <m:t>𝑖</m:t>
                                    </m:r>
                                  </m:e>
                                </m:d>
                              </m:e>
                              <m:sup>
                                <m:r>
                                  <a:rPr lang="en-CA" b="0" i="1" smtClean="0">
                                    <a:latin typeface="Cambria Math"/>
                                  </a:rPr>
                                  <m:t>𝑡</m:t>
                                </m:r>
                              </m:sup>
                            </m:sSup>
                          </m:den>
                        </m:f>
                      </m:e>
                    </m:nary>
                  </m:oMath>
                </a14:m>
                <a:endParaRPr lang="en-CA" dirty="0"/>
              </a:p>
              <a:p>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t="-1752"/>
                </a:stretch>
              </a:blipFill>
            </p:spPr>
            <p:txBody>
              <a:bodyPr/>
              <a:lstStyle/>
              <a:p>
                <a:r>
                  <a:rPr lang="en-CA">
                    <a:noFill/>
                  </a:rPr>
                  <a:t> </a:t>
                </a:r>
              </a:p>
            </p:txBody>
          </p:sp>
        </mc:Fallback>
      </mc:AlternateContent>
    </p:spTree>
    <p:extLst>
      <p:ext uri="{BB962C8B-B14F-4D97-AF65-F5344CB8AC3E}">
        <p14:creationId xmlns:p14="http://schemas.microsoft.com/office/powerpoint/2010/main" val="3139220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CA" dirty="0" smtClean="0"/>
                  <a:t>Similarly, if </a:t>
                </a:r>
                <a:r>
                  <a:rPr lang="en-US" dirty="0" smtClean="0"/>
                  <a:t> </a:t>
                </a:r>
                <a14:m>
                  <m:oMath xmlns:m="http://schemas.openxmlformats.org/officeDocument/2006/math">
                    <m:sSub>
                      <m:sSubPr>
                        <m:ctrlPr>
                          <a:rPr lang="en-US" i="1" smtClean="0">
                            <a:latin typeface="Cambria Math" panose="02040503050406030204" pitchFamily="18" charset="0"/>
                          </a:rPr>
                        </m:ctrlPr>
                      </m:sSubPr>
                      <m:e>
                        <m:r>
                          <a:rPr lang="en-CA" b="0" i="1" smtClean="0">
                            <a:latin typeface="Cambria Math"/>
                          </a:rPr>
                          <m:t>𝐶</m:t>
                        </m:r>
                      </m:e>
                      <m:sub>
                        <m:r>
                          <a:rPr lang="en-CA" i="1">
                            <a:latin typeface="Cambria Math"/>
                          </a:rPr>
                          <m:t>𝑡</m:t>
                        </m:r>
                      </m:sub>
                    </m:sSub>
                  </m:oMath>
                </a14:m>
                <a:r>
                  <a:rPr lang="en-US" dirty="0" smtClean="0"/>
                  <a:t> costs are incurred in </a:t>
                </a:r>
                <a:r>
                  <a:rPr lang="en-US" dirty="0"/>
                  <a:t>period t, for t = 0, 1,2, …, n  then the present value of the </a:t>
                </a:r>
                <a:r>
                  <a:rPr lang="en-US" dirty="0" smtClean="0"/>
                  <a:t>costs, </a:t>
                </a:r>
                <a:r>
                  <a:rPr lang="en-US" dirty="0"/>
                  <a:t>denoted </a:t>
                </a:r>
                <a:r>
                  <a:rPr lang="en-US" dirty="0" smtClean="0"/>
                  <a:t>PV(C) </a:t>
                </a:r>
                <a:r>
                  <a:rPr lang="en-US" dirty="0"/>
                  <a:t>is: </a:t>
                </a:r>
                <a14:m>
                  <m:oMath xmlns:m="http://schemas.openxmlformats.org/officeDocument/2006/math">
                    <m:r>
                      <a:rPr lang="en-CA" i="1">
                        <a:latin typeface="Cambria Math"/>
                      </a:rPr>
                      <m:t>𝑃𝑉</m:t>
                    </m:r>
                    <m:d>
                      <m:dPr>
                        <m:ctrlPr>
                          <a:rPr lang="en-CA" i="1">
                            <a:latin typeface="Cambria Math" panose="02040503050406030204" pitchFamily="18" charset="0"/>
                          </a:rPr>
                        </m:ctrlPr>
                      </m:dPr>
                      <m:e>
                        <m:r>
                          <a:rPr lang="en-CA" b="0" i="1" smtClean="0">
                            <a:latin typeface="Cambria Math"/>
                          </a:rPr>
                          <m:t>𝐶</m:t>
                        </m:r>
                      </m:e>
                    </m:d>
                    <m:r>
                      <a:rPr lang="en-CA" i="1">
                        <a:latin typeface="Cambria Math"/>
                      </a:rPr>
                      <m:t>=</m:t>
                    </m:r>
                    <m:f>
                      <m:fPr>
                        <m:ctrlPr>
                          <a:rPr lang="en-CA" i="1">
                            <a:latin typeface="Cambria Math" panose="02040503050406030204" pitchFamily="18" charset="0"/>
                          </a:rPr>
                        </m:ctrlPr>
                      </m:fPr>
                      <m:num>
                        <m:sSub>
                          <m:sSubPr>
                            <m:ctrlPr>
                              <a:rPr lang="en-CA" i="1">
                                <a:latin typeface="Cambria Math" panose="02040503050406030204" pitchFamily="18" charset="0"/>
                              </a:rPr>
                            </m:ctrlPr>
                          </m:sSubPr>
                          <m:e>
                            <m:r>
                              <a:rPr lang="en-CA" b="0" i="1" smtClean="0">
                                <a:latin typeface="Cambria Math"/>
                              </a:rPr>
                              <m:t>𝐶</m:t>
                            </m:r>
                          </m:e>
                          <m:sub>
                            <m:r>
                              <a:rPr lang="en-CA" i="1">
                                <a:latin typeface="Cambria Math"/>
                              </a:rPr>
                              <m:t>0</m:t>
                            </m:r>
                          </m:sub>
                        </m:sSub>
                      </m:num>
                      <m:den>
                        <m:sSup>
                          <m:sSupPr>
                            <m:ctrlPr>
                              <a:rPr lang="en-CA" i="1">
                                <a:latin typeface="Cambria Math" panose="02040503050406030204" pitchFamily="18" charset="0"/>
                              </a:rPr>
                            </m:ctrlPr>
                          </m:sSupPr>
                          <m:e>
                            <m:d>
                              <m:dPr>
                                <m:ctrlPr>
                                  <a:rPr lang="en-CA" i="1">
                                    <a:latin typeface="Cambria Math" panose="02040503050406030204" pitchFamily="18" charset="0"/>
                                  </a:rPr>
                                </m:ctrlPr>
                              </m:dPr>
                              <m:e>
                                <m:r>
                                  <a:rPr lang="en-CA" i="1">
                                    <a:latin typeface="Cambria Math"/>
                                  </a:rPr>
                                  <m:t>1+</m:t>
                                </m:r>
                                <m:r>
                                  <a:rPr lang="en-CA" i="1">
                                    <a:latin typeface="Cambria Math"/>
                                  </a:rPr>
                                  <m:t>𝑖</m:t>
                                </m:r>
                              </m:e>
                            </m:d>
                          </m:e>
                          <m:sup>
                            <m:r>
                              <a:rPr lang="en-CA" i="1">
                                <a:latin typeface="Cambria Math"/>
                              </a:rPr>
                              <m:t>0</m:t>
                            </m:r>
                          </m:sup>
                        </m:sSup>
                      </m:den>
                    </m:f>
                    <m:r>
                      <a:rPr lang="en-CA" i="1">
                        <a:latin typeface="Cambria Math"/>
                      </a:rPr>
                      <m:t>+</m:t>
                    </m:r>
                    <m:f>
                      <m:fPr>
                        <m:ctrlPr>
                          <a:rPr lang="en-CA" i="1">
                            <a:latin typeface="Cambria Math" panose="02040503050406030204" pitchFamily="18" charset="0"/>
                          </a:rPr>
                        </m:ctrlPr>
                      </m:fPr>
                      <m:num>
                        <m:sSub>
                          <m:sSubPr>
                            <m:ctrlPr>
                              <a:rPr lang="en-CA" i="1">
                                <a:latin typeface="Cambria Math" panose="02040503050406030204" pitchFamily="18" charset="0"/>
                              </a:rPr>
                            </m:ctrlPr>
                          </m:sSubPr>
                          <m:e>
                            <m:r>
                              <a:rPr lang="en-CA" b="0" i="1" smtClean="0">
                                <a:latin typeface="Cambria Math"/>
                              </a:rPr>
                              <m:t>𝐶</m:t>
                            </m:r>
                          </m:e>
                          <m:sub>
                            <m:r>
                              <a:rPr lang="en-CA" i="1">
                                <a:latin typeface="Cambria Math"/>
                              </a:rPr>
                              <m:t>1</m:t>
                            </m:r>
                          </m:sub>
                        </m:sSub>
                      </m:num>
                      <m:den>
                        <m:sSup>
                          <m:sSupPr>
                            <m:ctrlPr>
                              <a:rPr lang="en-CA" i="1">
                                <a:latin typeface="Cambria Math" panose="02040503050406030204" pitchFamily="18" charset="0"/>
                              </a:rPr>
                            </m:ctrlPr>
                          </m:sSupPr>
                          <m:e>
                            <m:d>
                              <m:dPr>
                                <m:ctrlPr>
                                  <a:rPr lang="en-CA" i="1">
                                    <a:latin typeface="Cambria Math" panose="02040503050406030204" pitchFamily="18" charset="0"/>
                                  </a:rPr>
                                </m:ctrlPr>
                              </m:dPr>
                              <m:e>
                                <m:r>
                                  <a:rPr lang="en-CA" i="1">
                                    <a:latin typeface="Cambria Math"/>
                                  </a:rPr>
                                  <m:t>1+</m:t>
                                </m:r>
                                <m:r>
                                  <a:rPr lang="en-CA" i="1">
                                    <a:latin typeface="Cambria Math"/>
                                  </a:rPr>
                                  <m:t>𝑖</m:t>
                                </m:r>
                              </m:e>
                            </m:d>
                          </m:e>
                          <m:sup>
                            <m:r>
                              <a:rPr lang="en-CA" i="1">
                                <a:latin typeface="Cambria Math"/>
                              </a:rPr>
                              <m:t>1</m:t>
                            </m:r>
                          </m:sup>
                        </m:sSup>
                      </m:den>
                    </m:f>
                    <m:r>
                      <a:rPr lang="en-CA" i="1">
                        <a:latin typeface="Cambria Math"/>
                      </a:rPr>
                      <m:t>+…+</m:t>
                    </m:r>
                    <m:f>
                      <m:fPr>
                        <m:ctrlPr>
                          <a:rPr lang="en-CA" i="1">
                            <a:latin typeface="Cambria Math" panose="02040503050406030204" pitchFamily="18" charset="0"/>
                          </a:rPr>
                        </m:ctrlPr>
                      </m:fPr>
                      <m:num>
                        <m:sSub>
                          <m:sSubPr>
                            <m:ctrlPr>
                              <a:rPr lang="en-CA" i="1">
                                <a:latin typeface="Cambria Math" panose="02040503050406030204" pitchFamily="18" charset="0"/>
                              </a:rPr>
                            </m:ctrlPr>
                          </m:sSubPr>
                          <m:e>
                            <m:r>
                              <a:rPr lang="en-CA" b="0" i="1" smtClean="0">
                                <a:latin typeface="Cambria Math"/>
                              </a:rPr>
                              <m:t>𝐶</m:t>
                            </m:r>
                          </m:e>
                          <m:sub>
                            <m:r>
                              <a:rPr lang="en-CA" i="1">
                                <a:latin typeface="Cambria Math"/>
                              </a:rPr>
                              <m:t>𝑛</m:t>
                            </m:r>
                            <m:r>
                              <a:rPr lang="en-CA" i="1">
                                <a:latin typeface="Cambria Math"/>
                              </a:rPr>
                              <m:t>−1</m:t>
                            </m:r>
                          </m:sub>
                        </m:sSub>
                      </m:num>
                      <m:den>
                        <m:sSup>
                          <m:sSupPr>
                            <m:ctrlPr>
                              <a:rPr lang="en-CA" i="1">
                                <a:latin typeface="Cambria Math" panose="02040503050406030204" pitchFamily="18" charset="0"/>
                              </a:rPr>
                            </m:ctrlPr>
                          </m:sSupPr>
                          <m:e>
                            <m:d>
                              <m:dPr>
                                <m:ctrlPr>
                                  <a:rPr lang="en-CA" i="1">
                                    <a:latin typeface="Cambria Math" panose="02040503050406030204" pitchFamily="18" charset="0"/>
                                  </a:rPr>
                                </m:ctrlPr>
                              </m:dPr>
                              <m:e>
                                <m:r>
                                  <a:rPr lang="en-CA" i="1">
                                    <a:latin typeface="Cambria Math"/>
                                  </a:rPr>
                                  <m:t>1+</m:t>
                                </m:r>
                                <m:r>
                                  <a:rPr lang="en-CA" i="1">
                                    <a:latin typeface="Cambria Math"/>
                                  </a:rPr>
                                  <m:t>𝑖</m:t>
                                </m:r>
                              </m:e>
                            </m:d>
                          </m:e>
                          <m:sup>
                            <m:r>
                              <a:rPr lang="en-CA" i="1">
                                <a:latin typeface="Cambria Math"/>
                              </a:rPr>
                              <m:t>𝑛</m:t>
                            </m:r>
                            <m:r>
                              <a:rPr lang="en-CA" i="1">
                                <a:latin typeface="Cambria Math"/>
                              </a:rPr>
                              <m:t>−1</m:t>
                            </m:r>
                          </m:sup>
                        </m:sSup>
                      </m:den>
                    </m:f>
                    <m:r>
                      <a:rPr lang="en-CA" i="1">
                        <a:latin typeface="Cambria Math"/>
                      </a:rPr>
                      <m:t> </m:t>
                    </m:r>
                  </m:oMath>
                </a14:m>
                <a:r>
                  <a:rPr lang="en-CA" dirty="0"/>
                  <a:t>+ </a:t>
                </a:r>
                <a14:m>
                  <m:oMath xmlns:m="http://schemas.openxmlformats.org/officeDocument/2006/math">
                    <m:f>
                      <m:fPr>
                        <m:ctrlPr>
                          <a:rPr lang="en-CA" i="1">
                            <a:latin typeface="Cambria Math" panose="02040503050406030204" pitchFamily="18" charset="0"/>
                          </a:rPr>
                        </m:ctrlPr>
                      </m:fPr>
                      <m:num>
                        <m:sSub>
                          <m:sSubPr>
                            <m:ctrlPr>
                              <a:rPr lang="en-CA" i="1">
                                <a:latin typeface="Cambria Math" panose="02040503050406030204" pitchFamily="18" charset="0"/>
                              </a:rPr>
                            </m:ctrlPr>
                          </m:sSubPr>
                          <m:e>
                            <m:r>
                              <a:rPr lang="en-CA" b="0" i="1" smtClean="0">
                                <a:latin typeface="Cambria Math"/>
                              </a:rPr>
                              <m:t>𝐶</m:t>
                            </m:r>
                          </m:e>
                          <m:sub>
                            <m:r>
                              <a:rPr lang="en-CA" i="1">
                                <a:latin typeface="Cambria Math"/>
                              </a:rPr>
                              <m:t>𝑛</m:t>
                            </m:r>
                          </m:sub>
                        </m:sSub>
                      </m:num>
                      <m:den>
                        <m:sSup>
                          <m:sSupPr>
                            <m:ctrlPr>
                              <a:rPr lang="en-CA" i="1">
                                <a:latin typeface="Cambria Math" panose="02040503050406030204" pitchFamily="18" charset="0"/>
                              </a:rPr>
                            </m:ctrlPr>
                          </m:sSupPr>
                          <m:e>
                            <m:d>
                              <m:dPr>
                                <m:ctrlPr>
                                  <a:rPr lang="en-CA" i="1">
                                    <a:latin typeface="Cambria Math" panose="02040503050406030204" pitchFamily="18" charset="0"/>
                                  </a:rPr>
                                </m:ctrlPr>
                              </m:dPr>
                              <m:e>
                                <m:r>
                                  <a:rPr lang="en-CA" i="1">
                                    <a:latin typeface="Cambria Math"/>
                                  </a:rPr>
                                  <m:t>1+</m:t>
                                </m:r>
                                <m:r>
                                  <a:rPr lang="en-CA" i="1">
                                    <a:latin typeface="Cambria Math"/>
                                  </a:rPr>
                                  <m:t>𝑖</m:t>
                                </m:r>
                              </m:e>
                            </m:d>
                          </m:e>
                          <m:sup>
                            <m:r>
                              <a:rPr lang="en-CA" i="1">
                                <a:latin typeface="Cambria Math"/>
                              </a:rPr>
                              <m:t>𝑛</m:t>
                            </m:r>
                          </m:sup>
                        </m:sSup>
                      </m:den>
                    </m:f>
                    <m:r>
                      <a:rPr lang="en-CA" i="1">
                        <a:latin typeface="Cambria Math"/>
                      </a:rPr>
                      <m:t>=</m:t>
                    </m:r>
                    <m:nary>
                      <m:naryPr>
                        <m:chr m:val="∑"/>
                        <m:ctrlPr>
                          <a:rPr lang="en-CA" i="1">
                            <a:latin typeface="Cambria Math" panose="02040503050406030204" pitchFamily="18" charset="0"/>
                          </a:rPr>
                        </m:ctrlPr>
                      </m:naryPr>
                      <m:sub>
                        <m:r>
                          <m:rPr>
                            <m:brk m:alnAt="23"/>
                          </m:rPr>
                          <a:rPr lang="en-CA" i="1">
                            <a:latin typeface="Cambria Math"/>
                          </a:rPr>
                          <m:t>𝑡</m:t>
                        </m:r>
                        <m:r>
                          <a:rPr lang="en-CA" i="1">
                            <a:latin typeface="Cambria Math"/>
                          </a:rPr>
                          <m:t>=0</m:t>
                        </m:r>
                      </m:sub>
                      <m:sup>
                        <m:r>
                          <a:rPr lang="en-CA" i="1">
                            <a:latin typeface="Cambria Math"/>
                          </a:rPr>
                          <m:t>𝑛</m:t>
                        </m:r>
                      </m:sup>
                      <m:e>
                        <m:f>
                          <m:fPr>
                            <m:ctrlPr>
                              <a:rPr lang="en-CA" i="1">
                                <a:latin typeface="Cambria Math" panose="02040503050406030204" pitchFamily="18" charset="0"/>
                              </a:rPr>
                            </m:ctrlPr>
                          </m:fPr>
                          <m:num>
                            <m:sSub>
                              <m:sSubPr>
                                <m:ctrlPr>
                                  <a:rPr lang="en-CA" i="1">
                                    <a:latin typeface="Cambria Math" panose="02040503050406030204" pitchFamily="18" charset="0"/>
                                  </a:rPr>
                                </m:ctrlPr>
                              </m:sSubPr>
                              <m:e>
                                <m:r>
                                  <a:rPr lang="en-CA" b="0" i="1" smtClean="0">
                                    <a:latin typeface="Cambria Math"/>
                                  </a:rPr>
                                  <m:t>𝐶</m:t>
                                </m:r>
                              </m:e>
                              <m:sub>
                                <m:r>
                                  <a:rPr lang="en-CA" i="1">
                                    <a:latin typeface="Cambria Math"/>
                                  </a:rPr>
                                  <m:t>𝑡</m:t>
                                </m:r>
                              </m:sub>
                            </m:sSub>
                          </m:num>
                          <m:den>
                            <m:sSup>
                              <m:sSupPr>
                                <m:ctrlPr>
                                  <a:rPr lang="en-CA" i="1">
                                    <a:latin typeface="Cambria Math" panose="02040503050406030204" pitchFamily="18" charset="0"/>
                                  </a:rPr>
                                </m:ctrlPr>
                              </m:sSupPr>
                              <m:e>
                                <m:d>
                                  <m:dPr>
                                    <m:ctrlPr>
                                      <a:rPr lang="en-CA" i="1">
                                        <a:latin typeface="Cambria Math" panose="02040503050406030204" pitchFamily="18" charset="0"/>
                                      </a:rPr>
                                    </m:ctrlPr>
                                  </m:dPr>
                                  <m:e>
                                    <m:r>
                                      <a:rPr lang="en-CA" i="1">
                                        <a:latin typeface="Cambria Math"/>
                                      </a:rPr>
                                      <m:t>1+</m:t>
                                    </m:r>
                                    <m:r>
                                      <a:rPr lang="en-CA" i="1">
                                        <a:latin typeface="Cambria Math"/>
                                      </a:rPr>
                                      <m:t>𝑖</m:t>
                                    </m:r>
                                  </m:e>
                                </m:d>
                              </m:e>
                              <m:sup>
                                <m:r>
                                  <a:rPr lang="en-CA" i="1">
                                    <a:latin typeface="Cambria Math"/>
                                  </a:rPr>
                                  <m:t>𝑡</m:t>
                                </m:r>
                              </m:sup>
                            </m:sSup>
                          </m:den>
                        </m:f>
                      </m:e>
                    </m:nary>
                  </m:oMath>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CA">
                    <a:noFill/>
                  </a:rPr>
                  <a:t> </a:t>
                </a:r>
              </a:p>
            </p:txBody>
          </p:sp>
        </mc:Fallback>
      </mc:AlternateContent>
    </p:spTree>
    <p:extLst>
      <p:ext uri="{BB962C8B-B14F-4D97-AF65-F5344CB8AC3E}">
        <p14:creationId xmlns:p14="http://schemas.microsoft.com/office/powerpoint/2010/main" val="594231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CA" dirty="0" smtClean="0"/>
                  <a:t>The Net Present Value (NPV) </a:t>
                </a:r>
                <a:r>
                  <a:rPr lang="en-US" dirty="0"/>
                  <a:t>of a project is difference between of Benefits and of Costs: </a:t>
                </a:r>
                <a:r>
                  <a:rPr lang="en-US" dirty="0" smtClean="0"/>
                  <a:t>NPV=PV(B)-PV(C) </a:t>
                </a:r>
              </a:p>
              <a:p>
                <a:pPr lvl="1"/>
                <a:r>
                  <a:rPr lang="en-US" dirty="0"/>
                  <a:t>If </a:t>
                </a:r>
                <a:r>
                  <a:rPr lang="en-US" dirty="0" smtClean="0"/>
                  <a:t>NPV&gt; </a:t>
                </a:r>
                <a:r>
                  <a:rPr lang="en-US" dirty="0"/>
                  <a:t>0 </a:t>
                </a:r>
                <a:r>
                  <a:rPr lang="en-US" dirty="0" smtClean="0"/>
                  <a:t>then PV(B)&gt;PV(C)  </a:t>
                </a:r>
                <a:r>
                  <a:rPr lang="en-US" dirty="0"/>
                  <a:t>and </a:t>
                </a:r>
                <a:r>
                  <a:rPr lang="en-US" u="sng" dirty="0"/>
                  <a:t>should</a:t>
                </a:r>
                <a:r>
                  <a:rPr lang="en-US" dirty="0"/>
                  <a:t> undertake project</a:t>
                </a:r>
                <a:r>
                  <a:rPr lang="en-US" dirty="0" smtClean="0"/>
                  <a:t>.</a:t>
                </a:r>
              </a:p>
              <a:p>
                <a:pPr lvl="1"/>
                <a:r>
                  <a:rPr lang="en-US" dirty="0" smtClean="0"/>
                  <a:t>If NPV&lt; </a:t>
                </a:r>
                <a:r>
                  <a:rPr lang="en-US" dirty="0"/>
                  <a:t>0 then PV(B</a:t>
                </a:r>
                <a:r>
                  <a:rPr lang="en-US" dirty="0" smtClean="0"/>
                  <a:t>)&lt;PV(C</a:t>
                </a:r>
                <a:r>
                  <a:rPr lang="en-US" dirty="0"/>
                  <a:t>)  and </a:t>
                </a:r>
                <a:r>
                  <a:rPr lang="en-US" u="sng" dirty="0"/>
                  <a:t>should </a:t>
                </a:r>
                <a:r>
                  <a:rPr lang="en-US" u="sng" dirty="0" smtClean="0"/>
                  <a:t>not</a:t>
                </a:r>
                <a:r>
                  <a:rPr lang="en-US" dirty="0" smtClean="0"/>
                  <a:t> undertake </a:t>
                </a:r>
                <a:r>
                  <a:rPr lang="en-US" dirty="0"/>
                  <a:t>project</a:t>
                </a:r>
                <a:r>
                  <a:rPr lang="en-US" dirty="0" smtClean="0"/>
                  <a:t>.</a:t>
                </a:r>
              </a:p>
              <a:p>
                <a:r>
                  <a:rPr lang="en-US" dirty="0" smtClean="0"/>
                  <a:t>With multiple periods, NPV can be written as </a:t>
                </a:r>
                <a14:m>
                  <m:oMath xmlns:m="http://schemas.openxmlformats.org/officeDocument/2006/math">
                    <m:r>
                      <a:rPr lang="en-CA" b="0" i="1" smtClean="0">
                        <a:latin typeface="Cambria Math"/>
                      </a:rPr>
                      <m:t>𝑁𝑃𝑉</m:t>
                    </m:r>
                    <m:r>
                      <a:rPr lang="en-CA" b="0" i="1" smtClean="0">
                        <a:latin typeface="Cambria Math"/>
                      </a:rPr>
                      <m:t>=</m:t>
                    </m:r>
                    <m:nary>
                      <m:naryPr>
                        <m:chr m:val="∑"/>
                        <m:ctrlPr>
                          <a:rPr lang="en-CA" b="0" i="1" smtClean="0">
                            <a:latin typeface="Cambria Math" panose="02040503050406030204" pitchFamily="18" charset="0"/>
                          </a:rPr>
                        </m:ctrlPr>
                      </m:naryPr>
                      <m:sub>
                        <m:r>
                          <m:rPr>
                            <m:brk m:alnAt="23"/>
                          </m:rPr>
                          <a:rPr lang="en-CA" b="0" i="1" smtClean="0">
                            <a:latin typeface="Cambria Math"/>
                          </a:rPr>
                          <m:t>𝑡</m:t>
                        </m:r>
                        <m:r>
                          <a:rPr lang="en-CA" b="0" i="1" smtClean="0">
                            <a:latin typeface="Cambria Math"/>
                          </a:rPr>
                          <m:t>=0</m:t>
                        </m:r>
                      </m:sub>
                      <m:sup>
                        <m:r>
                          <a:rPr lang="en-CA" b="0" i="1" smtClean="0">
                            <a:latin typeface="Cambria Math"/>
                          </a:rPr>
                          <m:t>𝑛</m:t>
                        </m:r>
                      </m:sup>
                      <m:e>
                        <m:f>
                          <m:fPr>
                            <m:ctrlPr>
                              <a:rPr lang="en-CA" b="0" i="1" smtClean="0">
                                <a:latin typeface="Cambria Math" panose="02040503050406030204" pitchFamily="18" charset="0"/>
                              </a:rPr>
                            </m:ctrlPr>
                          </m:fPr>
                          <m:num>
                            <m:sSub>
                              <m:sSubPr>
                                <m:ctrlPr>
                                  <a:rPr lang="en-CA" b="0" i="1" smtClean="0">
                                    <a:latin typeface="Cambria Math" panose="02040503050406030204" pitchFamily="18" charset="0"/>
                                  </a:rPr>
                                </m:ctrlPr>
                              </m:sSubPr>
                              <m:e>
                                <m:r>
                                  <a:rPr lang="en-CA" b="0" i="1" smtClean="0">
                                    <a:latin typeface="Cambria Math"/>
                                  </a:rPr>
                                  <m:t>𝐵</m:t>
                                </m:r>
                              </m:e>
                              <m:sub>
                                <m:r>
                                  <a:rPr lang="en-CA" b="0" i="1" smtClean="0">
                                    <a:latin typeface="Cambria Math"/>
                                  </a:rPr>
                                  <m:t>𝑡</m:t>
                                </m:r>
                              </m:sub>
                            </m:sSub>
                          </m:num>
                          <m:den>
                            <m:sSup>
                              <m:sSupPr>
                                <m:ctrlPr>
                                  <a:rPr lang="en-CA" b="0" i="1" smtClean="0">
                                    <a:latin typeface="Cambria Math" panose="02040503050406030204" pitchFamily="18" charset="0"/>
                                  </a:rPr>
                                </m:ctrlPr>
                              </m:sSupPr>
                              <m:e>
                                <m:d>
                                  <m:dPr>
                                    <m:ctrlPr>
                                      <a:rPr lang="en-CA" i="1">
                                        <a:latin typeface="Cambria Math" panose="02040503050406030204" pitchFamily="18" charset="0"/>
                                      </a:rPr>
                                    </m:ctrlPr>
                                  </m:dPr>
                                  <m:e>
                                    <m:r>
                                      <a:rPr lang="en-CA" b="0" i="1" smtClean="0">
                                        <a:latin typeface="Cambria Math"/>
                                      </a:rPr>
                                      <m:t>1+</m:t>
                                    </m:r>
                                    <m:r>
                                      <a:rPr lang="en-CA" b="0" i="1" smtClean="0">
                                        <a:latin typeface="Cambria Math"/>
                                      </a:rPr>
                                      <m:t>𝑖</m:t>
                                    </m:r>
                                  </m:e>
                                </m:d>
                              </m:e>
                              <m:sup>
                                <m:r>
                                  <a:rPr lang="en-CA" b="0" i="1" smtClean="0">
                                    <a:latin typeface="Cambria Math"/>
                                  </a:rPr>
                                  <m:t>𝑡</m:t>
                                </m:r>
                              </m:sup>
                            </m:sSup>
                          </m:den>
                        </m:f>
                      </m:e>
                    </m:nary>
                  </m:oMath>
                </a14:m>
                <a:r>
                  <a:rPr lang="en-CA" dirty="0" smtClean="0"/>
                  <a:t> </a:t>
                </a:r>
                <a14:m>
                  <m:oMath xmlns:m="http://schemas.openxmlformats.org/officeDocument/2006/math">
                    <m:r>
                      <a:rPr lang="en-CA" i="1">
                        <a:latin typeface="Cambria Math"/>
                      </a:rPr>
                      <m:t>−</m:t>
                    </m:r>
                  </m:oMath>
                </a14:m>
                <a:r>
                  <a:rPr lang="en-CA" dirty="0" smtClean="0"/>
                  <a:t> </a:t>
                </a:r>
                <a14:m>
                  <m:oMath xmlns:m="http://schemas.openxmlformats.org/officeDocument/2006/math">
                    <m:nary>
                      <m:naryPr>
                        <m:chr m:val="∑"/>
                        <m:ctrlPr>
                          <a:rPr lang="en-CA" i="1">
                            <a:latin typeface="Cambria Math" panose="02040503050406030204" pitchFamily="18" charset="0"/>
                          </a:rPr>
                        </m:ctrlPr>
                      </m:naryPr>
                      <m:sub>
                        <m:r>
                          <m:rPr>
                            <m:brk m:alnAt="23"/>
                          </m:rPr>
                          <a:rPr lang="en-CA" i="1">
                            <a:latin typeface="Cambria Math"/>
                          </a:rPr>
                          <m:t>𝑡</m:t>
                        </m:r>
                        <m:r>
                          <a:rPr lang="en-CA" i="1">
                            <a:latin typeface="Cambria Math"/>
                          </a:rPr>
                          <m:t>=0</m:t>
                        </m:r>
                      </m:sub>
                      <m:sup>
                        <m:r>
                          <a:rPr lang="en-CA" i="1">
                            <a:latin typeface="Cambria Math"/>
                          </a:rPr>
                          <m:t>𝑛</m:t>
                        </m:r>
                      </m:sup>
                      <m:e>
                        <m:f>
                          <m:fPr>
                            <m:ctrlPr>
                              <a:rPr lang="en-CA" i="1">
                                <a:latin typeface="Cambria Math" panose="02040503050406030204" pitchFamily="18" charset="0"/>
                              </a:rPr>
                            </m:ctrlPr>
                          </m:fPr>
                          <m:num>
                            <m:sSub>
                              <m:sSubPr>
                                <m:ctrlPr>
                                  <a:rPr lang="en-CA" i="1">
                                    <a:latin typeface="Cambria Math" panose="02040503050406030204" pitchFamily="18" charset="0"/>
                                  </a:rPr>
                                </m:ctrlPr>
                              </m:sSubPr>
                              <m:e>
                                <m:r>
                                  <a:rPr lang="en-CA" b="0" i="1" smtClean="0">
                                    <a:latin typeface="Cambria Math"/>
                                  </a:rPr>
                                  <m:t>𝐶</m:t>
                                </m:r>
                              </m:e>
                              <m:sub>
                                <m:r>
                                  <a:rPr lang="en-CA" i="1">
                                    <a:latin typeface="Cambria Math"/>
                                  </a:rPr>
                                  <m:t>𝑡</m:t>
                                </m:r>
                              </m:sub>
                            </m:sSub>
                          </m:num>
                          <m:den>
                            <m:sSup>
                              <m:sSupPr>
                                <m:ctrlPr>
                                  <a:rPr lang="en-CA" i="1">
                                    <a:latin typeface="Cambria Math" panose="02040503050406030204" pitchFamily="18" charset="0"/>
                                  </a:rPr>
                                </m:ctrlPr>
                              </m:sSupPr>
                              <m:e>
                                <m:d>
                                  <m:dPr>
                                    <m:ctrlPr>
                                      <a:rPr lang="en-CA" i="1">
                                        <a:latin typeface="Cambria Math" panose="02040503050406030204" pitchFamily="18" charset="0"/>
                                      </a:rPr>
                                    </m:ctrlPr>
                                  </m:dPr>
                                  <m:e>
                                    <m:r>
                                      <a:rPr lang="en-CA" i="1">
                                        <a:latin typeface="Cambria Math"/>
                                      </a:rPr>
                                      <m:t>1+</m:t>
                                    </m:r>
                                    <m:r>
                                      <a:rPr lang="en-CA" i="1">
                                        <a:latin typeface="Cambria Math"/>
                                      </a:rPr>
                                      <m:t>𝑖</m:t>
                                    </m:r>
                                  </m:e>
                                </m:d>
                              </m:e>
                              <m:sup>
                                <m:r>
                                  <a:rPr lang="en-CA" i="1">
                                    <a:latin typeface="Cambria Math"/>
                                  </a:rPr>
                                  <m:t>𝑡</m:t>
                                </m:r>
                              </m:sup>
                            </m:sSup>
                          </m:den>
                        </m:f>
                      </m:e>
                    </m:nary>
                  </m:oMath>
                </a14:m>
                <a:r>
                  <a:rPr lang="en-CA" dirty="0"/>
                  <a:t> </a:t>
                </a:r>
                <a14:m>
                  <m:oMath xmlns:m="http://schemas.openxmlformats.org/officeDocument/2006/math">
                    <m:r>
                      <a:rPr lang="en-CA" i="1">
                        <a:latin typeface="Cambria Math"/>
                      </a:rPr>
                      <m:t>=</m:t>
                    </m:r>
                    <m:nary>
                      <m:naryPr>
                        <m:chr m:val="∑"/>
                        <m:ctrlPr>
                          <a:rPr lang="en-CA" i="1">
                            <a:latin typeface="Cambria Math" panose="02040503050406030204" pitchFamily="18" charset="0"/>
                          </a:rPr>
                        </m:ctrlPr>
                      </m:naryPr>
                      <m:sub>
                        <m:r>
                          <m:rPr>
                            <m:brk m:alnAt="23"/>
                          </m:rPr>
                          <a:rPr lang="en-CA" i="1">
                            <a:latin typeface="Cambria Math"/>
                          </a:rPr>
                          <m:t>𝑡</m:t>
                        </m:r>
                        <m:r>
                          <a:rPr lang="en-CA" i="1">
                            <a:latin typeface="Cambria Math"/>
                          </a:rPr>
                          <m:t>=0</m:t>
                        </m:r>
                      </m:sub>
                      <m:sup>
                        <m:r>
                          <a:rPr lang="en-CA" i="1">
                            <a:latin typeface="Cambria Math"/>
                          </a:rPr>
                          <m:t>𝑛</m:t>
                        </m:r>
                      </m:sup>
                      <m:e>
                        <m:f>
                          <m:fPr>
                            <m:ctrlPr>
                              <a:rPr lang="en-CA" i="1">
                                <a:latin typeface="Cambria Math" panose="02040503050406030204" pitchFamily="18" charset="0"/>
                              </a:rPr>
                            </m:ctrlPr>
                          </m:fPr>
                          <m:num>
                            <m:d>
                              <m:dPr>
                                <m:ctrlPr>
                                  <a:rPr lang="en-CA" i="1" smtClean="0">
                                    <a:latin typeface="Cambria Math" panose="02040503050406030204" pitchFamily="18" charset="0"/>
                                  </a:rPr>
                                </m:ctrlPr>
                              </m:dPr>
                              <m:e>
                                <m:sSub>
                                  <m:sSubPr>
                                    <m:ctrlPr>
                                      <a:rPr lang="en-CA" i="1">
                                        <a:latin typeface="Cambria Math" panose="02040503050406030204" pitchFamily="18" charset="0"/>
                                      </a:rPr>
                                    </m:ctrlPr>
                                  </m:sSubPr>
                                  <m:e>
                                    <m:r>
                                      <a:rPr lang="en-CA" i="1">
                                        <a:latin typeface="Cambria Math"/>
                                      </a:rPr>
                                      <m:t>𝐵</m:t>
                                    </m:r>
                                  </m:e>
                                  <m:sub>
                                    <m:r>
                                      <a:rPr lang="en-CA" i="1">
                                        <a:latin typeface="Cambria Math"/>
                                      </a:rPr>
                                      <m:t>𝑡</m:t>
                                    </m:r>
                                  </m:sub>
                                </m:sSub>
                                <m:r>
                                  <a:rPr lang="en-CA" b="0" i="1" smtClean="0">
                                    <a:latin typeface="Cambria Math"/>
                                  </a:rPr>
                                  <m:t>−</m:t>
                                </m:r>
                                <m:sSub>
                                  <m:sSubPr>
                                    <m:ctrlPr>
                                      <a:rPr lang="en-CA" i="1">
                                        <a:latin typeface="Cambria Math" panose="02040503050406030204" pitchFamily="18" charset="0"/>
                                      </a:rPr>
                                    </m:ctrlPr>
                                  </m:sSubPr>
                                  <m:e>
                                    <m:r>
                                      <a:rPr lang="en-CA" b="0" i="1" smtClean="0">
                                        <a:latin typeface="Cambria Math"/>
                                      </a:rPr>
                                      <m:t>𝐶</m:t>
                                    </m:r>
                                  </m:e>
                                  <m:sub>
                                    <m:r>
                                      <a:rPr lang="en-CA" i="1">
                                        <a:latin typeface="Cambria Math"/>
                                      </a:rPr>
                                      <m:t>𝑡</m:t>
                                    </m:r>
                                  </m:sub>
                                </m:sSub>
                              </m:e>
                            </m:d>
                          </m:num>
                          <m:den>
                            <m:sSup>
                              <m:sSupPr>
                                <m:ctrlPr>
                                  <a:rPr lang="en-CA" i="1">
                                    <a:latin typeface="Cambria Math" panose="02040503050406030204" pitchFamily="18" charset="0"/>
                                  </a:rPr>
                                </m:ctrlPr>
                              </m:sSupPr>
                              <m:e>
                                <m:d>
                                  <m:dPr>
                                    <m:ctrlPr>
                                      <a:rPr lang="en-CA" i="1">
                                        <a:latin typeface="Cambria Math" panose="02040503050406030204" pitchFamily="18" charset="0"/>
                                      </a:rPr>
                                    </m:ctrlPr>
                                  </m:dPr>
                                  <m:e>
                                    <m:r>
                                      <a:rPr lang="en-CA" i="1">
                                        <a:latin typeface="Cambria Math"/>
                                      </a:rPr>
                                      <m:t>1+</m:t>
                                    </m:r>
                                    <m:r>
                                      <a:rPr lang="en-CA" i="1">
                                        <a:latin typeface="Cambria Math"/>
                                      </a:rPr>
                                      <m:t>𝑖</m:t>
                                    </m:r>
                                  </m:e>
                                </m:d>
                              </m:e>
                              <m:sup>
                                <m:r>
                                  <a:rPr lang="en-CA" i="1">
                                    <a:latin typeface="Cambria Math"/>
                                  </a:rPr>
                                  <m:t>𝑡</m:t>
                                </m:r>
                              </m:sup>
                            </m:sSup>
                          </m:den>
                        </m:f>
                      </m:e>
                    </m:nary>
                  </m:oMath>
                </a14:m>
                <a:endParaRPr lang="en-US" dirty="0"/>
              </a:p>
              <a:p>
                <a:pPr lvl="0"/>
                <a:endParaRPr lang="en-CA" dirty="0"/>
              </a:p>
              <a:p>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t="-1752" r="-1111"/>
                </a:stretch>
              </a:blipFill>
            </p:spPr>
            <p:txBody>
              <a:bodyPr/>
              <a:lstStyle/>
              <a:p>
                <a:r>
                  <a:rPr lang="en-CA">
                    <a:noFill/>
                  </a:rPr>
                  <a:t> </a:t>
                </a:r>
              </a:p>
            </p:txBody>
          </p:sp>
        </mc:Fallback>
      </mc:AlternateContent>
    </p:spTree>
    <p:extLst>
      <p:ext uri="{BB962C8B-B14F-4D97-AF65-F5344CB8AC3E}">
        <p14:creationId xmlns:p14="http://schemas.microsoft.com/office/powerpoint/2010/main" val="3974585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for NPV</a:t>
            </a:r>
            <a:endParaRPr lang="en-CA" dirty="0"/>
          </a:p>
        </p:txBody>
      </p:sp>
      <p:sp>
        <p:nvSpPr>
          <p:cNvPr id="3" name="Content Placeholder 2"/>
          <p:cNvSpPr>
            <a:spLocks noGrp="1"/>
          </p:cNvSpPr>
          <p:nvPr>
            <p:ph idx="1"/>
          </p:nvPr>
        </p:nvSpPr>
        <p:spPr/>
        <p:txBody>
          <a:bodyPr>
            <a:normAutofit/>
          </a:bodyPr>
          <a:lstStyle/>
          <a:p>
            <a:pPr lvl="0"/>
            <a:r>
              <a:rPr lang="en-US" dirty="0" smtClean="0"/>
              <a:t>Suppose an organization purchases an information technology system, which it plans to use for </a:t>
            </a:r>
            <a:r>
              <a:rPr lang="en-US" dirty="0"/>
              <a:t>five years.  The benefits of the system are said to be $100,000 per annum (cost savings </a:t>
            </a:r>
            <a:r>
              <a:rPr lang="en-US" dirty="0" smtClean="0"/>
              <a:t>and </a:t>
            </a:r>
            <a:r>
              <a:rPr lang="en-US" dirty="0"/>
              <a:t>benefits to users).  The system costs $325,000 to purchase and setup and $20,000 to maintain.  After five years </a:t>
            </a:r>
            <a:r>
              <a:rPr lang="en-US" dirty="0" smtClean="0"/>
              <a:t>the system will be </a:t>
            </a:r>
            <a:r>
              <a:rPr lang="en-US" dirty="0"/>
              <a:t>dismantled and </a:t>
            </a:r>
            <a:r>
              <a:rPr lang="en-US" dirty="0" smtClean="0"/>
              <a:t>sold for $20000.  </a:t>
            </a:r>
            <a:r>
              <a:rPr lang="en-US" dirty="0"/>
              <a:t>Assume the discount rate is 7%.  </a:t>
            </a:r>
            <a:endParaRPr lang="en-CA" dirty="0"/>
          </a:p>
          <a:p>
            <a:endParaRPr lang="en-CA" dirty="0"/>
          </a:p>
        </p:txBody>
      </p:sp>
    </p:spTree>
    <p:extLst>
      <p:ext uri="{BB962C8B-B14F-4D97-AF65-F5344CB8AC3E}">
        <p14:creationId xmlns:p14="http://schemas.microsoft.com/office/powerpoint/2010/main" val="1944894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Diagram Illustrating Information Technology Example</a:t>
            </a:r>
            <a:endParaRPr lang="en-CA" dirty="0"/>
          </a:p>
        </p:txBody>
      </p:sp>
      <p:pic>
        <p:nvPicPr>
          <p:cNvPr id="3075"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638"/>
          <a:stretch/>
        </p:blipFill>
        <p:spPr bwMode="auto">
          <a:xfrm>
            <a:off x="2933497" y="1600201"/>
            <a:ext cx="6325007" cy="436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507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Table Presenting Benefits and Costs</a:t>
            </a:r>
            <a:endParaRPr lang="en-CA" dirty="0"/>
          </a:p>
        </p:txBody>
      </p:sp>
      <p:pic>
        <p:nvPicPr>
          <p:cNvPr id="4" name="Picture 2" descr="tab6.2.jpg"/>
          <p:cNvPicPr>
            <a:picLocks noGrp="1" noChangeAspect="1"/>
          </p:cNvPicPr>
          <p:nvPr>
            <p:ph idx="1"/>
          </p:nvPr>
        </p:nvPicPr>
        <p:blipFill rotWithShape="1">
          <a:blip r:embed="rId2">
            <a:extLst>
              <a:ext uri="{28A0092B-C50C-407E-A947-70E740481C1C}">
                <a14:useLocalDpi xmlns:a14="http://schemas.microsoft.com/office/drawing/2010/main" val="0"/>
              </a:ext>
            </a:extLst>
          </a:blip>
          <a:srcRect t="7798" b="4102"/>
          <a:stretch/>
        </p:blipFill>
        <p:spPr bwMode="auto">
          <a:xfrm>
            <a:off x="1981200" y="2488019"/>
            <a:ext cx="8229600" cy="287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1651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Computing the NPV </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CA" dirty="0" smtClean="0"/>
                  <a:t>PV(B)=$424,280; PV(C)=$407,004; NPV=PV(B) – PV(C)=</a:t>
                </a:r>
                <a:r>
                  <a:rPr lang="en-CA" dirty="0"/>
                  <a:t>$</a:t>
                </a:r>
                <a:r>
                  <a:rPr lang="en-CA" dirty="0" smtClean="0"/>
                  <a:t>424,280-$</a:t>
                </a:r>
                <a:r>
                  <a:rPr lang="en-CA" dirty="0"/>
                  <a:t> </a:t>
                </a:r>
                <a:r>
                  <a:rPr lang="en-CA" dirty="0" smtClean="0"/>
                  <a:t>407,004=$17,276</a:t>
                </a:r>
              </a:p>
              <a:p>
                <a:pPr lvl="1"/>
                <a:r>
                  <a:rPr lang="en-CA" dirty="0" smtClean="0"/>
                  <a:t>Since NPV&gt;0 should purchase information system</a:t>
                </a:r>
              </a:p>
              <a:p>
                <a:r>
                  <a:rPr lang="en-CA" dirty="0" smtClean="0"/>
                  <a:t>Alternative, and equivalent approach: </a:t>
                </a:r>
                <a14:m>
                  <m:oMath xmlns:m="http://schemas.openxmlformats.org/officeDocument/2006/math">
                    <m:r>
                      <a:rPr lang="en-CA" b="0" i="1" smtClean="0">
                        <a:latin typeface="Cambria Math"/>
                      </a:rPr>
                      <m:t>𝑁𝑃𝑉</m:t>
                    </m:r>
                    <m:r>
                      <a:rPr lang="en-CA" b="0" i="1" smtClean="0">
                        <a:latin typeface="Cambria Math"/>
                      </a:rPr>
                      <m:t>=</m:t>
                    </m:r>
                    <m:nary>
                      <m:naryPr>
                        <m:chr m:val="∑"/>
                        <m:ctrlPr>
                          <a:rPr lang="en-CA" b="0" i="1" smtClean="0">
                            <a:latin typeface="Cambria Math" panose="02040503050406030204" pitchFamily="18" charset="0"/>
                          </a:rPr>
                        </m:ctrlPr>
                      </m:naryPr>
                      <m:sub>
                        <m:r>
                          <m:rPr>
                            <m:brk m:alnAt="23"/>
                          </m:rPr>
                          <a:rPr lang="en-CA" b="0" i="1" smtClean="0">
                            <a:latin typeface="Cambria Math"/>
                          </a:rPr>
                          <m:t>𝑡</m:t>
                        </m:r>
                        <m:r>
                          <a:rPr lang="en-CA" b="0" i="1" smtClean="0">
                            <a:latin typeface="Cambria Math"/>
                          </a:rPr>
                          <m:t>=0</m:t>
                        </m:r>
                      </m:sub>
                      <m:sup>
                        <m:r>
                          <a:rPr lang="en-CA" b="0" i="1" smtClean="0">
                            <a:latin typeface="Cambria Math"/>
                          </a:rPr>
                          <m:t>5</m:t>
                        </m:r>
                      </m:sup>
                      <m:e>
                        <m:f>
                          <m:fPr>
                            <m:ctrlPr>
                              <a:rPr lang="en-CA" b="0" i="1" smtClean="0">
                                <a:latin typeface="Cambria Math" panose="02040503050406030204" pitchFamily="18" charset="0"/>
                              </a:rPr>
                            </m:ctrlPr>
                          </m:fPr>
                          <m:num>
                            <m:d>
                              <m:dPr>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a:rPr>
                                      <m:t>𝐵</m:t>
                                    </m:r>
                                  </m:e>
                                  <m:sub>
                                    <m:r>
                                      <a:rPr lang="en-CA" b="0" i="1" smtClean="0">
                                        <a:latin typeface="Cambria Math"/>
                                      </a:rPr>
                                      <m:t>𝑡</m:t>
                                    </m:r>
                                  </m:sub>
                                </m:sSub>
                                <m:r>
                                  <a:rPr lang="en-CA" b="0" i="1" smtClean="0">
                                    <a:latin typeface="Cambria Math"/>
                                  </a:rPr>
                                  <m:t>−</m:t>
                                </m:r>
                                <m:sSub>
                                  <m:sSubPr>
                                    <m:ctrlPr>
                                      <a:rPr lang="en-CA" i="1">
                                        <a:latin typeface="Cambria Math" panose="02040503050406030204" pitchFamily="18" charset="0"/>
                                      </a:rPr>
                                    </m:ctrlPr>
                                  </m:sSubPr>
                                  <m:e>
                                    <m:r>
                                      <a:rPr lang="en-CA" b="0" i="1" smtClean="0">
                                        <a:latin typeface="Cambria Math"/>
                                      </a:rPr>
                                      <m:t>𝐶</m:t>
                                    </m:r>
                                  </m:e>
                                  <m:sub>
                                    <m:r>
                                      <a:rPr lang="en-CA" i="1">
                                        <a:latin typeface="Cambria Math"/>
                                      </a:rPr>
                                      <m:t>𝑡</m:t>
                                    </m:r>
                                  </m:sub>
                                </m:sSub>
                              </m:e>
                            </m:d>
                          </m:num>
                          <m:den>
                            <m:sSup>
                              <m:sSupPr>
                                <m:ctrlPr>
                                  <a:rPr lang="en-CA" b="0" i="1" smtClean="0">
                                    <a:latin typeface="Cambria Math" panose="02040503050406030204" pitchFamily="18" charset="0"/>
                                  </a:rPr>
                                </m:ctrlPr>
                              </m:sSupPr>
                              <m:e>
                                <m:r>
                                  <a:rPr lang="en-CA" b="0" i="1" smtClean="0">
                                    <a:latin typeface="Cambria Math"/>
                                  </a:rPr>
                                  <m:t>(1+0.07)</m:t>
                                </m:r>
                              </m:e>
                              <m:sup>
                                <m:r>
                                  <a:rPr lang="en-CA" b="0" i="1" smtClean="0">
                                    <a:latin typeface="Cambria Math"/>
                                  </a:rPr>
                                  <m:t>𝑡</m:t>
                                </m:r>
                              </m:sup>
                            </m:sSup>
                          </m:den>
                        </m:f>
                        <m:r>
                          <a:rPr lang="en-CA" b="0" i="1" smtClean="0">
                            <a:latin typeface="Cambria Math"/>
                          </a:rPr>
                          <m:t>=</m:t>
                        </m:r>
                      </m:e>
                    </m:nary>
                    <m:f>
                      <m:fPr>
                        <m:ctrlPr>
                          <a:rPr lang="en-CA" i="1">
                            <a:latin typeface="Cambria Math" panose="02040503050406030204" pitchFamily="18" charset="0"/>
                          </a:rPr>
                        </m:ctrlPr>
                      </m:fPr>
                      <m:num>
                        <m:d>
                          <m:dPr>
                            <m:ctrlPr>
                              <a:rPr lang="en-CA" i="1">
                                <a:latin typeface="Cambria Math" panose="02040503050406030204" pitchFamily="18" charset="0"/>
                              </a:rPr>
                            </m:ctrlPr>
                          </m:dPr>
                          <m:e>
                            <m:r>
                              <a:rPr lang="en-CA" b="0" i="1" smtClean="0">
                                <a:latin typeface="Cambria Math"/>
                              </a:rPr>
                              <m:t>0</m:t>
                            </m:r>
                            <m:r>
                              <a:rPr lang="en-CA" i="1">
                                <a:latin typeface="Cambria Math"/>
                              </a:rPr>
                              <m:t>−</m:t>
                            </m:r>
                            <m:r>
                              <a:rPr lang="en-CA" b="0" i="1" smtClean="0">
                                <a:latin typeface="Cambria Math"/>
                              </a:rPr>
                              <m:t>325000</m:t>
                            </m:r>
                          </m:e>
                        </m:d>
                      </m:num>
                      <m:den>
                        <m:sSup>
                          <m:sSupPr>
                            <m:ctrlPr>
                              <a:rPr lang="en-CA" i="1">
                                <a:latin typeface="Cambria Math" panose="02040503050406030204" pitchFamily="18" charset="0"/>
                              </a:rPr>
                            </m:ctrlPr>
                          </m:sSupPr>
                          <m:e>
                            <m:r>
                              <a:rPr lang="en-CA" i="1">
                                <a:latin typeface="Cambria Math"/>
                              </a:rPr>
                              <m:t>(1+0.07)</m:t>
                            </m:r>
                          </m:e>
                          <m:sup>
                            <m:r>
                              <a:rPr lang="en-CA" b="0" i="1" smtClean="0">
                                <a:latin typeface="Cambria Math"/>
                              </a:rPr>
                              <m:t>0</m:t>
                            </m:r>
                          </m:sup>
                        </m:sSup>
                      </m:den>
                    </m:f>
                    <m:r>
                      <a:rPr lang="en-CA" b="0" i="1" smtClean="0">
                        <a:latin typeface="Cambria Math"/>
                      </a:rPr>
                      <m:t>+</m:t>
                    </m:r>
                    <m:f>
                      <m:fPr>
                        <m:ctrlPr>
                          <a:rPr lang="en-CA" i="1">
                            <a:latin typeface="Cambria Math" panose="02040503050406030204" pitchFamily="18" charset="0"/>
                          </a:rPr>
                        </m:ctrlPr>
                      </m:fPr>
                      <m:num>
                        <m:d>
                          <m:dPr>
                            <m:ctrlPr>
                              <a:rPr lang="en-CA" i="1">
                                <a:latin typeface="Cambria Math" panose="02040503050406030204" pitchFamily="18" charset="0"/>
                              </a:rPr>
                            </m:ctrlPr>
                          </m:dPr>
                          <m:e>
                            <m:r>
                              <a:rPr lang="en-CA" b="0" i="1" smtClean="0">
                                <a:latin typeface="Cambria Math"/>
                              </a:rPr>
                              <m:t>100000</m:t>
                            </m:r>
                            <m:r>
                              <a:rPr lang="en-CA" i="1">
                                <a:latin typeface="Cambria Math"/>
                              </a:rPr>
                              <m:t>−</m:t>
                            </m:r>
                            <m:r>
                              <a:rPr lang="en-CA" b="0" i="1" smtClean="0">
                                <a:latin typeface="Cambria Math"/>
                              </a:rPr>
                              <m:t>20000</m:t>
                            </m:r>
                          </m:e>
                        </m:d>
                      </m:num>
                      <m:den>
                        <m:sSup>
                          <m:sSupPr>
                            <m:ctrlPr>
                              <a:rPr lang="en-CA" i="1">
                                <a:latin typeface="Cambria Math" panose="02040503050406030204" pitchFamily="18" charset="0"/>
                              </a:rPr>
                            </m:ctrlPr>
                          </m:sSupPr>
                          <m:e>
                            <m:r>
                              <a:rPr lang="en-CA" i="1">
                                <a:latin typeface="Cambria Math"/>
                              </a:rPr>
                              <m:t>(1+0.07)</m:t>
                            </m:r>
                          </m:e>
                          <m:sup>
                            <m:r>
                              <a:rPr lang="en-CA" b="0" i="1" smtClean="0">
                                <a:latin typeface="Cambria Math"/>
                              </a:rPr>
                              <m:t>1</m:t>
                            </m:r>
                          </m:sup>
                        </m:sSup>
                      </m:den>
                    </m:f>
                    <m:r>
                      <a:rPr lang="en-CA" i="1">
                        <a:latin typeface="Cambria Math"/>
                      </a:rPr>
                      <m:t>+</m:t>
                    </m:r>
                    <m:f>
                      <m:fPr>
                        <m:ctrlPr>
                          <a:rPr lang="en-CA" i="1">
                            <a:latin typeface="Cambria Math" panose="02040503050406030204" pitchFamily="18" charset="0"/>
                          </a:rPr>
                        </m:ctrlPr>
                      </m:fPr>
                      <m:num>
                        <m:d>
                          <m:dPr>
                            <m:ctrlPr>
                              <a:rPr lang="en-CA" i="1">
                                <a:latin typeface="Cambria Math" panose="02040503050406030204" pitchFamily="18" charset="0"/>
                              </a:rPr>
                            </m:ctrlPr>
                          </m:dPr>
                          <m:e>
                            <m:r>
                              <a:rPr lang="en-CA" i="1">
                                <a:latin typeface="Cambria Math"/>
                              </a:rPr>
                              <m:t>100000−20000</m:t>
                            </m:r>
                          </m:e>
                        </m:d>
                      </m:num>
                      <m:den>
                        <m:sSup>
                          <m:sSupPr>
                            <m:ctrlPr>
                              <a:rPr lang="en-CA" i="1">
                                <a:latin typeface="Cambria Math" panose="02040503050406030204" pitchFamily="18" charset="0"/>
                              </a:rPr>
                            </m:ctrlPr>
                          </m:sSupPr>
                          <m:e>
                            <m:r>
                              <a:rPr lang="en-CA" i="1">
                                <a:latin typeface="Cambria Math"/>
                              </a:rPr>
                              <m:t>(1+0.07)</m:t>
                            </m:r>
                          </m:e>
                          <m:sup>
                            <m:r>
                              <a:rPr lang="en-CA" b="0" i="1" smtClean="0">
                                <a:latin typeface="Cambria Math"/>
                              </a:rPr>
                              <m:t>2</m:t>
                            </m:r>
                          </m:sup>
                        </m:sSup>
                      </m:den>
                    </m:f>
                    <m:r>
                      <a:rPr lang="en-CA" i="1">
                        <a:latin typeface="Cambria Math"/>
                      </a:rPr>
                      <m:t>+</m:t>
                    </m:r>
                    <m:f>
                      <m:fPr>
                        <m:ctrlPr>
                          <a:rPr lang="en-CA" i="1">
                            <a:latin typeface="Cambria Math" panose="02040503050406030204" pitchFamily="18" charset="0"/>
                          </a:rPr>
                        </m:ctrlPr>
                      </m:fPr>
                      <m:num>
                        <m:d>
                          <m:dPr>
                            <m:ctrlPr>
                              <a:rPr lang="en-CA" i="1">
                                <a:latin typeface="Cambria Math" panose="02040503050406030204" pitchFamily="18" charset="0"/>
                              </a:rPr>
                            </m:ctrlPr>
                          </m:dPr>
                          <m:e>
                            <m:r>
                              <a:rPr lang="en-CA" i="1">
                                <a:latin typeface="Cambria Math"/>
                              </a:rPr>
                              <m:t>100000−20000</m:t>
                            </m:r>
                          </m:e>
                        </m:d>
                      </m:num>
                      <m:den>
                        <m:sSup>
                          <m:sSupPr>
                            <m:ctrlPr>
                              <a:rPr lang="en-CA" i="1">
                                <a:latin typeface="Cambria Math" panose="02040503050406030204" pitchFamily="18" charset="0"/>
                              </a:rPr>
                            </m:ctrlPr>
                          </m:sSupPr>
                          <m:e>
                            <m:r>
                              <a:rPr lang="en-CA" i="1">
                                <a:latin typeface="Cambria Math"/>
                              </a:rPr>
                              <m:t>(1+0.07)</m:t>
                            </m:r>
                          </m:e>
                          <m:sup>
                            <m:r>
                              <a:rPr lang="en-CA" b="0" i="1" smtClean="0">
                                <a:latin typeface="Cambria Math"/>
                              </a:rPr>
                              <m:t>3</m:t>
                            </m:r>
                          </m:sup>
                        </m:sSup>
                      </m:den>
                    </m:f>
                    <m:r>
                      <a:rPr lang="en-CA" i="1">
                        <a:latin typeface="Cambria Math"/>
                      </a:rPr>
                      <m:t>+</m:t>
                    </m:r>
                    <m:f>
                      <m:fPr>
                        <m:ctrlPr>
                          <a:rPr lang="en-CA" i="1">
                            <a:latin typeface="Cambria Math" panose="02040503050406030204" pitchFamily="18" charset="0"/>
                          </a:rPr>
                        </m:ctrlPr>
                      </m:fPr>
                      <m:num>
                        <m:d>
                          <m:dPr>
                            <m:ctrlPr>
                              <a:rPr lang="en-CA" i="1">
                                <a:latin typeface="Cambria Math" panose="02040503050406030204" pitchFamily="18" charset="0"/>
                              </a:rPr>
                            </m:ctrlPr>
                          </m:dPr>
                          <m:e>
                            <m:r>
                              <a:rPr lang="en-CA" i="1">
                                <a:latin typeface="Cambria Math"/>
                              </a:rPr>
                              <m:t>100000−20000</m:t>
                            </m:r>
                          </m:e>
                        </m:d>
                      </m:num>
                      <m:den>
                        <m:sSup>
                          <m:sSupPr>
                            <m:ctrlPr>
                              <a:rPr lang="en-CA" i="1">
                                <a:latin typeface="Cambria Math" panose="02040503050406030204" pitchFamily="18" charset="0"/>
                              </a:rPr>
                            </m:ctrlPr>
                          </m:sSupPr>
                          <m:e>
                            <m:r>
                              <a:rPr lang="en-CA" i="1">
                                <a:latin typeface="Cambria Math"/>
                              </a:rPr>
                              <m:t>(1+0.07)</m:t>
                            </m:r>
                          </m:e>
                          <m:sup>
                            <m:r>
                              <a:rPr lang="en-CA" b="0" i="1" smtClean="0">
                                <a:latin typeface="Cambria Math"/>
                              </a:rPr>
                              <m:t>4</m:t>
                            </m:r>
                          </m:sup>
                        </m:sSup>
                      </m:den>
                    </m:f>
                    <m:r>
                      <a:rPr lang="en-CA" i="1">
                        <a:latin typeface="Cambria Math"/>
                      </a:rPr>
                      <m:t>+</m:t>
                    </m:r>
                    <m:f>
                      <m:fPr>
                        <m:ctrlPr>
                          <a:rPr lang="en-CA" i="1">
                            <a:latin typeface="Cambria Math" panose="02040503050406030204" pitchFamily="18" charset="0"/>
                          </a:rPr>
                        </m:ctrlPr>
                      </m:fPr>
                      <m:num>
                        <m:d>
                          <m:dPr>
                            <m:ctrlPr>
                              <a:rPr lang="en-CA" i="1">
                                <a:latin typeface="Cambria Math" panose="02040503050406030204" pitchFamily="18" charset="0"/>
                              </a:rPr>
                            </m:ctrlPr>
                          </m:dPr>
                          <m:e>
                            <m:r>
                              <a:rPr lang="en-CA" i="1">
                                <a:latin typeface="Cambria Math"/>
                              </a:rPr>
                              <m:t>100000</m:t>
                            </m:r>
                            <m:r>
                              <a:rPr lang="en-CA" b="0" i="1" smtClean="0">
                                <a:latin typeface="Cambria Math"/>
                              </a:rPr>
                              <m:t>+20000</m:t>
                            </m:r>
                            <m:r>
                              <a:rPr lang="en-CA" i="1">
                                <a:latin typeface="Cambria Math"/>
                              </a:rPr>
                              <m:t>−20000</m:t>
                            </m:r>
                          </m:e>
                        </m:d>
                      </m:num>
                      <m:den>
                        <m:sSup>
                          <m:sSupPr>
                            <m:ctrlPr>
                              <a:rPr lang="en-CA" i="1">
                                <a:latin typeface="Cambria Math" panose="02040503050406030204" pitchFamily="18" charset="0"/>
                              </a:rPr>
                            </m:ctrlPr>
                          </m:sSupPr>
                          <m:e>
                            <m:r>
                              <a:rPr lang="en-CA" i="1">
                                <a:latin typeface="Cambria Math"/>
                              </a:rPr>
                              <m:t>(1+0.07)</m:t>
                            </m:r>
                          </m:e>
                          <m:sup>
                            <m:r>
                              <a:rPr lang="en-CA" b="0" i="1" smtClean="0">
                                <a:latin typeface="Cambria Math"/>
                              </a:rPr>
                              <m:t>5</m:t>
                            </m:r>
                          </m:sup>
                        </m:sSup>
                      </m:den>
                    </m:f>
                    <m:r>
                      <a:rPr lang="en-CA" b="0" i="0" smtClean="0">
                        <a:latin typeface="Cambria Math"/>
                      </a:rPr>
                      <m:t>=17276</m:t>
                    </m:r>
                  </m:oMath>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t="-1752"/>
                </a:stretch>
              </a:blipFill>
            </p:spPr>
            <p:txBody>
              <a:bodyPr/>
              <a:lstStyle/>
              <a:p>
                <a:r>
                  <a:rPr lang="en-CA">
                    <a:noFill/>
                  </a:rPr>
                  <a:t> </a:t>
                </a:r>
              </a:p>
            </p:txBody>
          </p:sp>
        </mc:Fallback>
      </mc:AlternateContent>
    </p:spTree>
    <p:extLst>
      <p:ext uri="{BB962C8B-B14F-4D97-AF65-F5344CB8AC3E}">
        <p14:creationId xmlns:p14="http://schemas.microsoft.com/office/powerpoint/2010/main" val="290650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Measuring Costs and Benefits</a:t>
            </a:r>
            <a:endParaRPr lang="en-CA" dirty="0"/>
          </a:p>
        </p:txBody>
      </p:sp>
      <p:sp>
        <p:nvSpPr>
          <p:cNvPr id="3" name="Content Placeholder 2"/>
          <p:cNvSpPr>
            <a:spLocks noGrp="1"/>
          </p:cNvSpPr>
          <p:nvPr>
            <p:ph idx="1"/>
          </p:nvPr>
        </p:nvSpPr>
        <p:spPr/>
        <p:txBody>
          <a:bodyPr/>
          <a:lstStyle/>
          <a:p>
            <a:r>
              <a:rPr lang="en-CA" dirty="0" smtClean="0"/>
              <a:t>To be able to conduct a cost benefit analysis we need values for the costs and benefits associated with a policy</a:t>
            </a:r>
          </a:p>
          <a:p>
            <a:r>
              <a:rPr lang="en-CA" dirty="0" smtClean="0"/>
              <a:t>Sometimes we’ll have these available and listed</a:t>
            </a:r>
          </a:p>
          <a:p>
            <a:r>
              <a:rPr lang="en-CA" dirty="0" smtClean="0"/>
              <a:t>When they aren’t available we can sometimes obtain the information from markets </a:t>
            </a:r>
          </a:p>
          <a:p>
            <a:pPr lvl="1"/>
            <a:r>
              <a:rPr lang="en-CA" dirty="0" smtClean="0"/>
              <a:t>Using Supply and Demand Paradigm </a:t>
            </a:r>
          </a:p>
          <a:p>
            <a:pPr lvl="1"/>
            <a:r>
              <a:rPr lang="en-CA" dirty="0" smtClean="0"/>
              <a:t>We measure costs as opportunity costs, i.e., real resource costs to economy not accounting costs </a:t>
            </a:r>
            <a:endParaRPr lang="en-CA" dirty="0"/>
          </a:p>
        </p:txBody>
      </p:sp>
    </p:spTree>
    <p:extLst>
      <p:ext uri="{BB962C8B-B14F-4D97-AF65-F5344CB8AC3E}">
        <p14:creationId xmlns:p14="http://schemas.microsoft.com/office/powerpoint/2010/main" val="3455300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
        <p:nvSpPr>
          <p:cNvPr id="3" name="Content Placeholder 2"/>
          <p:cNvSpPr>
            <a:spLocks noGrp="1"/>
          </p:cNvSpPr>
          <p:nvPr>
            <p:ph sz="half" idx="1"/>
          </p:nvPr>
        </p:nvSpPr>
        <p:spPr/>
        <p:txBody>
          <a:bodyPr/>
          <a:lstStyle/>
          <a:p>
            <a:pPr lvl="1"/>
            <a:r>
              <a:rPr lang="en-US" dirty="0"/>
              <a:t>Cost of producing units is measured by the area under the supply </a:t>
            </a:r>
            <a:r>
              <a:rPr lang="en-US" dirty="0" smtClean="0"/>
              <a:t>curve.</a:t>
            </a:r>
            <a:endParaRPr lang="en-CA" dirty="0"/>
          </a:p>
          <a:p>
            <a:pPr lvl="1"/>
            <a:r>
              <a:rPr lang="en-US" dirty="0"/>
              <a:t>The difference between the maximum consumers are willing to pay and minimum firms are willing to accept for producing than is given by RET, called the </a:t>
            </a:r>
            <a:r>
              <a:rPr lang="en-US" i="1" dirty="0"/>
              <a:t>social surplus</a:t>
            </a:r>
            <a:r>
              <a:rPr lang="en-US" dirty="0"/>
              <a:t>.</a:t>
            </a:r>
            <a:endParaRPr lang="en-CA" dirty="0"/>
          </a:p>
          <a:p>
            <a:endParaRPr lang="en-CA"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3549" y="1680624"/>
            <a:ext cx="4035902" cy="436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124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Cost Benefit Analysis?</a:t>
            </a:r>
            <a:endParaRPr lang="en-CA" dirty="0"/>
          </a:p>
        </p:txBody>
      </p:sp>
      <p:sp>
        <p:nvSpPr>
          <p:cNvPr id="3" name="Content Placeholder 2"/>
          <p:cNvSpPr>
            <a:spLocks noGrp="1"/>
          </p:cNvSpPr>
          <p:nvPr>
            <p:ph idx="1"/>
          </p:nvPr>
        </p:nvSpPr>
        <p:spPr/>
        <p:txBody>
          <a:bodyPr/>
          <a:lstStyle/>
          <a:p>
            <a:pPr lvl="0"/>
            <a:r>
              <a:rPr lang="en-US" dirty="0"/>
              <a:t>A systematic way of cataloguing benefits and costs of a proposal.</a:t>
            </a:r>
            <a:endParaRPr lang="en-CA" dirty="0"/>
          </a:p>
          <a:p>
            <a:pPr lvl="0"/>
            <a:r>
              <a:rPr lang="en-US" dirty="0"/>
              <a:t>Costs and benefits are not for individuals, but for society as a whole.</a:t>
            </a:r>
            <a:endParaRPr lang="en-CA" dirty="0"/>
          </a:p>
          <a:p>
            <a:pPr lvl="0"/>
            <a:r>
              <a:rPr lang="en-US" dirty="0"/>
              <a:t>In </a:t>
            </a:r>
            <a:r>
              <a:rPr lang="en-US" dirty="0" smtClean="0"/>
              <a:t>a cost </a:t>
            </a:r>
            <a:r>
              <a:rPr lang="en-US" dirty="0"/>
              <a:t>benefit </a:t>
            </a:r>
            <a:r>
              <a:rPr lang="en-US" dirty="0" smtClean="0"/>
              <a:t>analysis the goal is to make </a:t>
            </a:r>
            <a:r>
              <a:rPr lang="en-US" dirty="0"/>
              <a:t>an assessment that quantifies in monetary terms the value of all policy consequences to all members of society.</a:t>
            </a:r>
            <a:endParaRPr lang="en-CA" dirty="0"/>
          </a:p>
          <a:p>
            <a:endParaRPr lang="en-CA" dirty="0"/>
          </a:p>
        </p:txBody>
      </p:sp>
    </p:spTree>
    <p:extLst>
      <p:ext uri="{BB962C8B-B14F-4D97-AF65-F5344CB8AC3E}">
        <p14:creationId xmlns:p14="http://schemas.microsoft.com/office/powerpoint/2010/main" val="1127269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10000"/>
              </a:bodyPr>
              <a:lstStyle/>
              <a:p>
                <a:r>
                  <a:rPr lang="en-US" dirty="0" smtClean="0"/>
                  <a:t>Social surplus can be split into two pieces:</a:t>
                </a:r>
                <a:endParaRPr lang="en-CA" dirty="0"/>
              </a:p>
              <a:p>
                <a:pPr lvl="1"/>
                <a:r>
                  <a:rPr lang="en-US" u="sng" dirty="0"/>
                  <a:t>Consumer Surplus</a:t>
                </a:r>
                <a:r>
                  <a:rPr lang="en-US" dirty="0"/>
                  <a:t> – Difference between maximum they are willing to </a:t>
                </a:r>
                <a:r>
                  <a:rPr lang="en-US" dirty="0" smtClean="0"/>
                  <a:t>pay, </a:t>
                </a:r>
                <a:r>
                  <a:rPr lang="en-US" dirty="0"/>
                  <a:t>ORE</a:t>
                </a:r>
                <a14:m>
                  <m:oMath xmlns:m="http://schemas.openxmlformats.org/officeDocument/2006/math">
                    <m:sSub>
                      <m:sSubPr>
                        <m:ctrlPr>
                          <a:rPr lang="en-US" i="1">
                            <a:latin typeface="Cambria Math" panose="02040503050406030204" pitchFamily="18" charset="0"/>
                          </a:rPr>
                        </m:ctrlPr>
                      </m:sSubPr>
                      <m:e>
                        <m:r>
                          <a:rPr lang="en-CA" i="1">
                            <a:latin typeface="Cambria Math"/>
                          </a:rPr>
                          <m:t>𝑄</m:t>
                        </m:r>
                      </m:e>
                      <m:sub>
                        <m:r>
                          <a:rPr lang="en-CA" i="1">
                            <a:latin typeface="Cambria Math"/>
                          </a:rPr>
                          <m:t>𝑒</m:t>
                        </m:r>
                      </m:sub>
                    </m:sSub>
                  </m:oMath>
                </a14:m>
                <a:r>
                  <a:rPr lang="en-US" dirty="0" smtClean="0"/>
                  <a:t>, </a:t>
                </a:r>
                <a:r>
                  <a:rPr lang="en-US" dirty="0"/>
                  <a:t>and what they actually pay O </a:t>
                </a:r>
                <a14:m>
                  <m:oMath xmlns:m="http://schemas.openxmlformats.org/officeDocument/2006/math">
                    <m:sSub>
                      <m:sSubPr>
                        <m:ctrlPr>
                          <a:rPr lang="en-US" i="1">
                            <a:latin typeface="Cambria Math" panose="02040503050406030204" pitchFamily="18" charset="0"/>
                          </a:rPr>
                        </m:ctrlPr>
                      </m:sSubPr>
                      <m:e>
                        <m:r>
                          <a:rPr lang="en-CA" b="0" i="1" smtClean="0">
                            <a:latin typeface="Cambria Math"/>
                          </a:rPr>
                          <m:t>𝑃</m:t>
                        </m:r>
                      </m:e>
                      <m:sub>
                        <m:r>
                          <a:rPr lang="en-CA" i="1">
                            <a:latin typeface="Cambria Math"/>
                          </a:rPr>
                          <m:t>𝑒</m:t>
                        </m:r>
                      </m:sub>
                    </m:sSub>
                  </m:oMath>
                </a14:m>
                <a:r>
                  <a:rPr lang="en-US" dirty="0"/>
                  <a:t>E</a:t>
                </a:r>
                <a14:m>
                  <m:oMath xmlns:m="http://schemas.openxmlformats.org/officeDocument/2006/math">
                    <m:sSub>
                      <m:sSubPr>
                        <m:ctrlPr>
                          <a:rPr lang="en-US" i="1">
                            <a:latin typeface="Cambria Math" panose="02040503050406030204" pitchFamily="18" charset="0"/>
                          </a:rPr>
                        </m:ctrlPr>
                      </m:sSubPr>
                      <m:e>
                        <m:r>
                          <a:rPr lang="en-CA" i="1">
                            <a:latin typeface="Cambria Math"/>
                          </a:rPr>
                          <m:t>𝑄</m:t>
                        </m:r>
                      </m:e>
                      <m:sub>
                        <m:r>
                          <a:rPr lang="en-CA" i="1">
                            <a:latin typeface="Cambria Math"/>
                          </a:rPr>
                          <m:t>𝑒</m:t>
                        </m:r>
                      </m:sub>
                    </m:sSub>
                  </m:oMath>
                </a14:m>
                <a:r>
                  <a:rPr lang="en-US" dirty="0"/>
                  <a:t> </a:t>
                </a:r>
                <a:r>
                  <a:rPr lang="en-US" dirty="0" smtClean="0"/>
                  <a:t>is </a:t>
                </a:r>
                <a14:m>
                  <m:oMath xmlns:m="http://schemas.openxmlformats.org/officeDocument/2006/math">
                    <m:sSub>
                      <m:sSubPr>
                        <m:ctrlPr>
                          <a:rPr lang="en-US" i="1">
                            <a:latin typeface="Cambria Math" panose="02040503050406030204" pitchFamily="18" charset="0"/>
                          </a:rPr>
                        </m:ctrlPr>
                      </m:sSubPr>
                      <m:e>
                        <m:r>
                          <a:rPr lang="en-CA" i="1">
                            <a:latin typeface="Cambria Math"/>
                          </a:rPr>
                          <m:t>𝑃</m:t>
                        </m:r>
                      </m:e>
                      <m:sub>
                        <m:r>
                          <a:rPr lang="en-CA" i="1">
                            <a:latin typeface="Cambria Math"/>
                          </a:rPr>
                          <m:t>𝑒</m:t>
                        </m:r>
                      </m:sub>
                    </m:sSub>
                  </m:oMath>
                </a14:m>
                <a:r>
                  <a:rPr lang="en-US" dirty="0" smtClean="0"/>
                  <a:t>RE.</a:t>
                </a:r>
                <a:endParaRPr lang="en-CA" dirty="0"/>
              </a:p>
              <a:p>
                <a:pPr lvl="1"/>
                <a:r>
                  <a:rPr lang="en-US" u="sng" dirty="0"/>
                  <a:t>Producers Surplus </a:t>
                </a:r>
                <a:r>
                  <a:rPr lang="en-US" dirty="0"/>
                  <a:t>– Difference between what producers </a:t>
                </a:r>
                <a:r>
                  <a:rPr lang="en-US" dirty="0" smtClean="0"/>
                  <a:t>receive </a:t>
                </a:r>
                <a:r>
                  <a:rPr lang="en-US" dirty="0"/>
                  <a:t>O </a:t>
                </a:r>
                <a14:m>
                  <m:oMath xmlns:m="http://schemas.openxmlformats.org/officeDocument/2006/math">
                    <m:sSub>
                      <m:sSubPr>
                        <m:ctrlPr>
                          <a:rPr lang="en-US" i="1">
                            <a:latin typeface="Cambria Math" panose="02040503050406030204" pitchFamily="18" charset="0"/>
                          </a:rPr>
                        </m:ctrlPr>
                      </m:sSubPr>
                      <m:e>
                        <m:r>
                          <a:rPr lang="en-CA" i="1">
                            <a:latin typeface="Cambria Math"/>
                          </a:rPr>
                          <m:t>𝑃</m:t>
                        </m:r>
                      </m:e>
                      <m:sub>
                        <m:r>
                          <a:rPr lang="en-CA" i="1">
                            <a:latin typeface="Cambria Math"/>
                          </a:rPr>
                          <m:t>𝑒</m:t>
                        </m:r>
                      </m:sub>
                    </m:sSub>
                  </m:oMath>
                </a14:m>
                <a:r>
                  <a:rPr lang="en-US" dirty="0"/>
                  <a:t>E</a:t>
                </a:r>
                <a14:m>
                  <m:oMath xmlns:m="http://schemas.openxmlformats.org/officeDocument/2006/math">
                    <m:sSub>
                      <m:sSubPr>
                        <m:ctrlPr>
                          <a:rPr lang="en-US" i="1">
                            <a:latin typeface="Cambria Math" panose="02040503050406030204" pitchFamily="18" charset="0"/>
                          </a:rPr>
                        </m:ctrlPr>
                      </m:sSubPr>
                      <m:e>
                        <m:r>
                          <a:rPr lang="en-CA" i="1">
                            <a:latin typeface="Cambria Math"/>
                          </a:rPr>
                          <m:t>𝑄</m:t>
                        </m:r>
                      </m:e>
                      <m:sub>
                        <m:r>
                          <a:rPr lang="en-CA" i="1">
                            <a:latin typeface="Cambria Math"/>
                          </a:rPr>
                          <m:t>𝑒</m:t>
                        </m:r>
                      </m:sub>
                    </m:sSub>
                  </m:oMath>
                </a14:m>
                <a:r>
                  <a:rPr lang="en-US" dirty="0" smtClean="0"/>
                  <a:t>  </a:t>
                </a:r>
                <a:r>
                  <a:rPr lang="en-US" dirty="0"/>
                  <a:t>and minimum they are willing to </a:t>
                </a:r>
                <a:r>
                  <a:rPr lang="en-US" dirty="0" smtClean="0"/>
                  <a:t>receive </a:t>
                </a:r>
                <a:r>
                  <a:rPr lang="en-US" dirty="0"/>
                  <a:t>O </a:t>
                </a:r>
                <a14:m>
                  <m:oMath xmlns:m="http://schemas.openxmlformats.org/officeDocument/2006/math">
                    <m:r>
                      <a:rPr lang="en-CA" b="0" i="1" smtClean="0">
                        <a:latin typeface="Cambria Math"/>
                      </a:rPr>
                      <m:t>𝑇</m:t>
                    </m:r>
                  </m:oMath>
                </a14:m>
                <a:r>
                  <a:rPr lang="en-US" dirty="0"/>
                  <a:t>E</a:t>
                </a:r>
                <a14:m>
                  <m:oMath xmlns:m="http://schemas.openxmlformats.org/officeDocument/2006/math">
                    <m:sSub>
                      <m:sSubPr>
                        <m:ctrlPr>
                          <a:rPr lang="en-US" i="1">
                            <a:latin typeface="Cambria Math" panose="02040503050406030204" pitchFamily="18" charset="0"/>
                          </a:rPr>
                        </m:ctrlPr>
                      </m:sSubPr>
                      <m:e>
                        <m:r>
                          <a:rPr lang="en-CA" i="1">
                            <a:latin typeface="Cambria Math"/>
                          </a:rPr>
                          <m:t>𝑄</m:t>
                        </m:r>
                      </m:e>
                      <m:sub>
                        <m:r>
                          <a:rPr lang="en-CA" i="1">
                            <a:latin typeface="Cambria Math"/>
                          </a:rPr>
                          <m:t>𝑒</m:t>
                        </m:r>
                      </m:sub>
                    </m:sSub>
                  </m:oMath>
                </a14:m>
                <a:r>
                  <a:rPr lang="en-US" dirty="0"/>
                  <a:t> is </a:t>
                </a:r>
                <a14:m>
                  <m:oMath xmlns:m="http://schemas.openxmlformats.org/officeDocument/2006/math">
                    <m:sSub>
                      <m:sSubPr>
                        <m:ctrlPr>
                          <a:rPr lang="en-US" i="1">
                            <a:latin typeface="Cambria Math" panose="02040503050406030204" pitchFamily="18" charset="0"/>
                          </a:rPr>
                        </m:ctrlPr>
                      </m:sSubPr>
                      <m:e>
                        <m:r>
                          <a:rPr lang="en-CA" i="1">
                            <a:latin typeface="Cambria Math"/>
                          </a:rPr>
                          <m:t>𝑃</m:t>
                        </m:r>
                      </m:e>
                      <m:sub>
                        <m:r>
                          <a:rPr lang="en-CA" i="1">
                            <a:latin typeface="Cambria Math"/>
                          </a:rPr>
                          <m:t>𝑒</m:t>
                        </m:r>
                      </m:sub>
                    </m:sSub>
                    <m:r>
                      <a:rPr lang="en-CA" b="0" i="1" smtClean="0">
                        <a:latin typeface="Cambria Math"/>
                      </a:rPr>
                      <m:t>𝑇</m:t>
                    </m:r>
                  </m:oMath>
                </a14:m>
                <a:r>
                  <a:rPr lang="en-US" dirty="0" smtClean="0"/>
                  <a:t>E.</a:t>
                </a:r>
                <a:endParaRPr lang="en-CA" dirty="0"/>
              </a:p>
              <a:p>
                <a:r>
                  <a:rPr lang="en-US" dirty="0"/>
                  <a:t>Sum of Producers and Consumers Surplus = Social Surplus.</a:t>
                </a:r>
                <a:endParaRPr lang="en-CA" dirty="0"/>
              </a:p>
              <a:p>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l="-1699" t="-2156"/>
                </a:stretch>
              </a:blipFill>
            </p:spPr>
            <p:txBody>
              <a:bodyPr/>
              <a:lstStyle/>
              <a:p>
                <a:r>
                  <a:rPr lang="en-CA">
                    <a:noFill/>
                  </a:rPr>
                  <a:t> </a:t>
                </a:r>
              </a:p>
            </p:txBody>
          </p:sp>
        </mc:Fallback>
      </mc:AlternateContent>
      <p:pic>
        <p:nvPicPr>
          <p:cNvPr id="614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3549" y="1680624"/>
            <a:ext cx="4035902" cy="436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083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20000"/>
          </a:bodyPr>
          <a:lstStyle/>
          <a:p>
            <a:r>
              <a:rPr lang="en-US" dirty="0"/>
              <a:t>Competitive markets maximize the sum of producer and consumer surpluses. </a:t>
            </a:r>
            <a:endParaRPr lang="en-CA" dirty="0"/>
          </a:p>
          <a:p>
            <a:r>
              <a:rPr lang="en-US" dirty="0"/>
              <a:t>Competitive markets maximize social surplus because they accommodate all transactions that are mutually advantageous and reject any that are not.</a:t>
            </a:r>
            <a:endParaRPr lang="en-CA" dirty="0"/>
          </a:p>
          <a:p>
            <a:r>
              <a:rPr lang="en-US" dirty="0"/>
              <a:t>In other words, competitive equilibrium is optimal. </a:t>
            </a:r>
            <a:endParaRPr lang="en-CA" dirty="0"/>
          </a:p>
          <a:p>
            <a:r>
              <a:rPr lang="en-US" dirty="0"/>
              <a:t>Alternatively, equilibrium exhibits allocative efficiency or it is efficient.  An allocation of resources is </a:t>
            </a:r>
            <a:r>
              <a:rPr lang="en-US" dirty="0" smtClean="0"/>
              <a:t>Pareto </a:t>
            </a:r>
            <a:r>
              <a:rPr lang="en-US" dirty="0"/>
              <a:t>optimal (efficient) if it is impossible to find another allocation (level of output) such that at least one economic agent is made better off and no economic agent is made worse off. </a:t>
            </a:r>
            <a:endParaRPr lang="en-CA" dirty="0"/>
          </a:p>
          <a:p>
            <a:endParaRPr lang="en-CA" dirty="0"/>
          </a:p>
        </p:txBody>
      </p:sp>
    </p:spTree>
    <p:extLst>
      <p:ext uri="{BB962C8B-B14F-4D97-AF65-F5344CB8AC3E}">
        <p14:creationId xmlns:p14="http://schemas.microsoft.com/office/powerpoint/2010/main" val="1044112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Market Failures</a:t>
            </a:r>
            <a:endParaRPr lang="en-CA" dirty="0"/>
          </a:p>
        </p:txBody>
      </p:sp>
      <p:sp>
        <p:nvSpPr>
          <p:cNvPr id="3" name="Content Placeholder 2"/>
          <p:cNvSpPr>
            <a:spLocks noGrp="1"/>
          </p:cNvSpPr>
          <p:nvPr>
            <p:ph idx="1"/>
          </p:nvPr>
        </p:nvSpPr>
        <p:spPr/>
        <p:txBody>
          <a:bodyPr/>
          <a:lstStyle/>
          <a:p>
            <a:pPr lvl="0"/>
            <a:r>
              <a:rPr lang="en-US" dirty="0"/>
              <a:t>Markets don’t always work properly.</a:t>
            </a:r>
            <a:endParaRPr lang="en-CA" dirty="0"/>
          </a:p>
          <a:p>
            <a:pPr lvl="1"/>
            <a:r>
              <a:rPr lang="en-US" dirty="0"/>
              <a:t>Might be monopolies who produce less than optimal amount of output.</a:t>
            </a:r>
            <a:endParaRPr lang="en-CA" dirty="0"/>
          </a:p>
          <a:p>
            <a:pPr lvl="1"/>
            <a:r>
              <a:rPr lang="en-US" dirty="0"/>
              <a:t>Might also be problems with information, insurers may not always be able to judge risks associated with someone who wants insurance.</a:t>
            </a:r>
            <a:endParaRPr lang="en-CA" dirty="0"/>
          </a:p>
          <a:p>
            <a:pPr lvl="1"/>
            <a:r>
              <a:rPr lang="en-US" dirty="0" err="1" smtClean="0"/>
              <a:t>Externalties</a:t>
            </a:r>
            <a:r>
              <a:rPr lang="en-US" dirty="0" smtClean="0"/>
              <a:t>, which can create a difference between costs for society and private actors</a:t>
            </a:r>
            <a:endParaRPr lang="en-CA" dirty="0"/>
          </a:p>
          <a:p>
            <a:endParaRPr lang="en-CA" dirty="0"/>
          </a:p>
        </p:txBody>
      </p:sp>
    </p:spTree>
    <p:extLst>
      <p:ext uri="{BB962C8B-B14F-4D97-AF65-F5344CB8AC3E}">
        <p14:creationId xmlns:p14="http://schemas.microsoft.com/office/powerpoint/2010/main" val="635319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70000" lnSpcReduction="20000"/>
              </a:bodyPr>
              <a:lstStyle/>
              <a:p>
                <a:r>
                  <a:rPr lang="en-US" sz="2900" dirty="0"/>
                  <a:t>P subscript private cost; S subscript social.</a:t>
                </a:r>
                <a:endParaRPr lang="en-CA" sz="2900" dirty="0"/>
              </a:p>
              <a:p>
                <a:r>
                  <a:rPr lang="en-US" sz="2900" dirty="0"/>
                  <a:t>private supply curve (sum of individual curves).</a:t>
                </a:r>
                <a:endParaRPr lang="en-CA" sz="2900" dirty="0"/>
              </a:p>
              <a:p>
                <a:r>
                  <a:rPr lang="en-US" sz="2900" dirty="0"/>
                  <a:t>Private costs are only measured in </a:t>
                </a:r>
                <a14:m>
                  <m:oMath xmlns:m="http://schemas.openxmlformats.org/officeDocument/2006/math">
                    <m:sSub>
                      <m:sSubPr>
                        <m:ctrlPr>
                          <a:rPr lang="en-US" sz="2900" i="1">
                            <a:latin typeface="Cambria Math" panose="02040503050406030204" pitchFamily="18" charset="0"/>
                          </a:rPr>
                        </m:ctrlPr>
                      </m:sSubPr>
                      <m:e>
                        <m:r>
                          <a:rPr lang="en-CA" sz="2900" i="1">
                            <a:latin typeface="Cambria Math"/>
                          </a:rPr>
                          <m:t>𝑆</m:t>
                        </m:r>
                      </m:e>
                      <m:sub>
                        <m:r>
                          <a:rPr lang="en-CA" sz="2900" i="1">
                            <a:latin typeface="Cambria Math"/>
                          </a:rPr>
                          <m:t>𝑝</m:t>
                        </m:r>
                      </m:sub>
                    </m:sSub>
                  </m:oMath>
                </a14:m>
                <a:r>
                  <a:rPr lang="en-US" sz="2900" dirty="0"/>
                  <a:t>, </a:t>
                </a:r>
                <a14:m>
                  <m:oMath xmlns:m="http://schemas.openxmlformats.org/officeDocument/2006/math">
                    <m:sSub>
                      <m:sSubPr>
                        <m:ctrlPr>
                          <a:rPr lang="en-US" sz="2900" i="1">
                            <a:latin typeface="Cambria Math" panose="02040503050406030204" pitchFamily="18" charset="0"/>
                          </a:rPr>
                        </m:ctrlPr>
                      </m:sSubPr>
                      <m:e>
                        <m:r>
                          <a:rPr lang="en-CA" sz="2900" i="1">
                            <a:latin typeface="Cambria Math"/>
                          </a:rPr>
                          <m:t>𝑀𝐶</m:t>
                        </m:r>
                      </m:e>
                      <m:sub>
                        <m:r>
                          <a:rPr lang="en-CA" sz="2900" i="1">
                            <a:latin typeface="Cambria Math"/>
                          </a:rPr>
                          <m:t>𝑝</m:t>
                        </m:r>
                      </m:sub>
                    </m:sSub>
                  </m:oMath>
                </a14:m>
                <a:r>
                  <a:rPr lang="en-US" sz="2900" dirty="0"/>
                  <a:t>.</a:t>
                </a:r>
                <a:endParaRPr lang="en-CA" sz="2900" dirty="0"/>
              </a:p>
              <a:p>
                <a:r>
                  <a:rPr lang="en-US" sz="2900" dirty="0"/>
                  <a:t>Private and external costs are measured in </a:t>
                </a:r>
                <a14:m>
                  <m:oMath xmlns:m="http://schemas.openxmlformats.org/officeDocument/2006/math">
                    <m:sSub>
                      <m:sSubPr>
                        <m:ctrlPr>
                          <a:rPr lang="en-US" sz="2900" i="1">
                            <a:latin typeface="Cambria Math" panose="02040503050406030204" pitchFamily="18" charset="0"/>
                          </a:rPr>
                        </m:ctrlPr>
                      </m:sSubPr>
                      <m:e>
                        <m:r>
                          <a:rPr lang="en-CA" sz="2900" i="1">
                            <a:latin typeface="Cambria Math"/>
                          </a:rPr>
                          <m:t>𝑆</m:t>
                        </m:r>
                      </m:e>
                      <m:sub>
                        <m:r>
                          <a:rPr lang="en-CA" sz="2900" i="1">
                            <a:latin typeface="Cambria Math"/>
                          </a:rPr>
                          <m:t>𝑆</m:t>
                        </m:r>
                      </m:sub>
                    </m:sSub>
                    <m:r>
                      <a:rPr lang="en-CA" sz="2900" i="1">
                        <a:latin typeface="Cambria Math"/>
                      </a:rPr>
                      <m:t>,</m:t>
                    </m:r>
                    <m:sSub>
                      <m:sSubPr>
                        <m:ctrlPr>
                          <a:rPr lang="en-US" sz="2900" i="1">
                            <a:latin typeface="Cambria Math" panose="02040503050406030204" pitchFamily="18" charset="0"/>
                          </a:rPr>
                        </m:ctrlPr>
                      </m:sSubPr>
                      <m:e>
                        <m:r>
                          <a:rPr lang="en-CA" sz="2900" i="1">
                            <a:latin typeface="Cambria Math"/>
                          </a:rPr>
                          <m:t>𝑀𝐶</m:t>
                        </m:r>
                      </m:e>
                      <m:sub>
                        <m:r>
                          <a:rPr lang="en-CA" sz="2900" i="1">
                            <a:latin typeface="Cambria Math"/>
                          </a:rPr>
                          <m:t>𝑠</m:t>
                        </m:r>
                      </m:sub>
                    </m:sSub>
                  </m:oMath>
                </a14:m>
                <a:r>
                  <a:rPr lang="en-US" sz="2900" dirty="0"/>
                  <a:t>.</a:t>
                </a:r>
                <a:endParaRPr lang="en-CA" sz="2900" dirty="0"/>
              </a:p>
              <a:p>
                <a:r>
                  <a:rPr lang="en-US" sz="2900" dirty="0"/>
                  <a:t>From societies perspective  we should produce this good until the MB to society equals the marginal cost point where D=</a:t>
                </a:r>
                <a14:m>
                  <m:oMath xmlns:m="http://schemas.openxmlformats.org/officeDocument/2006/math">
                    <m:sSub>
                      <m:sSubPr>
                        <m:ctrlPr>
                          <a:rPr lang="en-US" sz="2900" i="1">
                            <a:latin typeface="Cambria Math" panose="02040503050406030204" pitchFamily="18" charset="0"/>
                          </a:rPr>
                        </m:ctrlPr>
                      </m:sSubPr>
                      <m:e>
                        <m:r>
                          <a:rPr lang="en-CA" sz="2900" i="1">
                            <a:latin typeface="Cambria Math"/>
                          </a:rPr>
                          <m:t>𝑆</m:t>
                        </m:r>
                      </m:e>
                      <m:sub>
                        <m:r>
                          <a:rPr lang="en-CA" sz="2900" i="1">
                            <a:latin typeface="Cambria Math"/>
                          </a:rPr>
                          <m:t>𝑆</m:t>
                        </m:r>
                      </m:sub>
                    </m:sSub>
                  </m:oMath>
                </a14:m>
                <a:r>
                  <a:rPr lang="en-US" sz="2900" dirty="0"/>
                  <a:t>.</a:t>
                </a:r>
                <a:endParaRPr lang="en-CA" sz="2900" dirty="0"/>
              </a:p>
              <a:p>
                <a:r>
                  <a:rPr lang="en-US" sz="2900" dirty="0"/>
                  <a:t>Social optimum will have less output than perfectly competitive output, </a:t>
                </a:r>
                <a14:m>
                  <m:oMath xmlns:m="http://schemas.openxmlformats.org/officeDocument/2006/math">
                    <m:sSub>
                      <m:sSubPr>
                        <m:ctrlPr>
                          <a:rPr lang="en-US" sz="2900" i="1">
                            <a:latin typeface="Cambria Math" panose="02040503050406030204" pitchFamily="18" charset="0"/>
                          </a:rPr>
                        </m:ctrlPr>
                      </m:sSubPr>
                      <m:e>
                        <m:r>
                          <a:rPr lang="en-CA" sz="2900" i="1">
                            <a:latin typeface="Cambria Math"/>
                          </a:rPr>
                          <m:t>𝑄</m:t>
                        </m:r>
                      </m:e>
                      <m:sub>
                        <m:r>
                          <a:rPr lang="en-CA" sz="2900" i="1">
                            <a:latin typeface="Cambria Math"/>
                          </a:rPr>
                          <m:t>𝑐</m:t>
                        </m:r>
                      </m:sub>
                    </m:sSub>
                  </m:oMath>
                </a14:m>
                <a:r>
                  <a:rPr lang="en-US" sz="2900" dirty="0"/>
                  <a:t>. </a:t>
                </a:r>
                <a:endParaRPr lang="en-CA" sz="2900" dirty="0"/>
              </a:p>
              <a:p>
                <a:r>
                  <a:rPr lang="en-US" sz="2900" dirty="0"/>
                  <a:t>Cost to society of extra units is area under between these two output levels .</a:t>
                </a:r>
                <a:endParaRPr lang="en-CA" sz="2900" dirty="0"/>
              </a:p>
              <a:p>
                <a:r>
                  <a:rPr lang="en-US" sz="2900" dirty="0"/>
                  <a:t>Net welfare loss RTB.</a:t>
                </a:r>
                <a:endParaRPr lang="en-CA" sz="2900" dirty="0"/>
              </a:p>
              <a:p>
                <a:r>
                  <a:rPr lang="en-US" sz="2900" dirty="0"/>
                  <a:t>Can eliminate this distortion by imposing a tax so that producers will account for </a:t>
                </a:r>
                <a:r>
                  <a:rPr lang="en-US" sz="2900" dirty="0" smtClean="0"/>
                  <a:t>externalities or regulating producers.</a:t>
                </a:r>
                <a:endParaRPr lang="en-CA" sz="2900" dirty="0"/>
              </a:p>
              <a:p>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l="-1019" t="-2022" r="-1586" b="-2022"/>
                </a:stretch>
              </a:blipFill>
            </p:spPr>
            <p:txBody>
              <a:bodyPr/>
              <a:lstStyle/>
              <a:p>
                <a:r>
                  <a:rPr lang="en-CA">
                    <a:noFill/>
                  </a:rPr>
                  <a:t> </a:t>
                </a:r>
              </a:p>
            </p:txBody>
          </p:sp>
        </mc:Fallback>
      </mc:AlternateContent>
      <p:pic>
        <p:nvPicPr>
          <p:cNvPr id="921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68402" y="1600201"/>
            <a:ext cx="384619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492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Estimating Values not available in Markets</a:t>
            </a:r>
            <a:endParaRPr lang="en-CA" dirty="0"/>
          </a:p>
        </p:txBody>
      </p:sp>
      <p:sp>
        <p:nvSpPr>
          <p:cNvPr id="3" name="Content Placeholder 2"/>
          <p:cNvSpPr>
            <a:spLocks noGrp="1"/>
          </p:cNvSpPr>
          <p:nvPr>
            <p:ph idx="1"/>
          </p:nvPr>
        </p:nvSpPr>
        <p:spPr/>
        <p:txBody>
          <a:bodyPr/>
          <a:lstStyle/>
          <a:p>
            <a:r>
              <a:rPr lang="en-CA" dirty="0" smtClean="0"/>
              <a:t>While markets often contain information on costs and benefits they do not always do so.</a:t>
            </a:r>
          </a:p>
          <a:p>
            <a:r>
              <a:rPr lang="en-CA" dirty="0" smtClean="0"/>
              <a:t>For example, how do we value a human life?</a:t>
            </a:r>
          </a:p>
          <a:p>
            <a:r>
              <a:rPr lang="en-CA" dirty="0" smtClean="0"/>
              <a:t>Values for a human life are not directly observable, but we can infer them from choices that individuals make about jobs</a:t>
            </a:r>
            <a:endParaRPr lang="en-CA" dirty="0"/>
          </a:p>
        </p:txBody>
      </p:sp>
    </p:spTree>
    <p:extLst>
      <p:ext uri="{BB962C8B-B14F-4D97-AF65-F5344CB8AC3E}">
        <p14:creationId xmlns:p14="http://schemas.microsoft.com/office/powerpoint/2010/main" val="3743967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CA" altLang="en-US" dirty="0" smtClean="0"/>
              <a:t>Statistical Value of  a Life</a:t>
            </a:r>
            <a:br>
              <a:rPr lang="en-CA" altLang="en-US" dirty="0" smtClean="0"/>
            </a:br>
            <a:endParaRPr lang="en-US" altLang="en-US" dirty="0" smtClean="0"/>
          </a:p>
        </p:txBody>
      </p:sp>
      <p:sp>
        <p:nvSpPr>
          <p:cNvPr id="23555" name="Rectangle 3"/>
          <p:cNvSpPr>
            <a:spLocks noGrp="1" noChangeArrowheads="1"/>
          </p:cNvSpPr>
          <p:nvPr>
            <p:ph type="body" idx="1"/>
          </p:nvPr>
        </p:nvSpPr>
        <p:spPr/>
        <p:txBody>
          <a:bodyPr/>
          <a:lstStyle/>
          <a:p>
            <a:pPr lvl="1" eaLnBrk="1" hangingPunct="1">
              <a:lnSpc>
                <a:spcPct val="90000"/>
              </a:lnSpc>
            </a:pPr>
            <a:r>
              <a:rPr lang="en-CA" altLang="en-US" dirty="0" smtClean="0"/>
              <a:t>Rests on the following assumption:</a:t>
            </a:r>
          </a:p>
          <a:p>
            <a:pPr lvl="2" eaLnBrk="1" hangingPunct="1">
              <a:lnSpc>
                <a:spcPct val="90000"/>
              </a:lnSpc>
            </a:pPr>
            <a:r>
              <a:rPr lang="en-CA" altLang="en-US" dirty="0" smtClean="0"/>
              <a:t>If you work a more dangerous job, then you will want a higher wage to compensate you for the dangers of worker (called a compensating differential), as risk increases so do wages</a:t>
            </a:r>
          </a:p>
          <a:p>
            <a:pPr lvl="2" eaLnBrk="1" hangingPunct="1">
              <a:lnSpc>
                <a:spcPct val="90000"/>
              </a:lnSpc>
            </a:pPr>
            <a:r>
              <a:rPr lang="en-CA" altLang="en-US" dirty="0" smtClean="0"/>
              <a:t>If you assume that wages fully compensate workers for the hazards of working then it is possible to use the differences in wages between a “safe” job and a “risky” job;</a:t>
            </a:r>
          </a:p>
          <a:p>
            <a:pPr lvl="2" eaLnBrk="1" hangingPunct="1">
              <a:lnSpc>
                <a:spcPct val="90000"/>
              </a:lnSpc>
              <a:buFontTx/>
              <a:buNone/>
            </a:pPr>
            <a:endParaRPr lang="en-CA" altLang="en-US" dirty="0" smtClean="0"/>
          </a:p>
          <a:p>
            <a:pPr lvl="1" eaLnBrk="1" hangingPunct="1">
              <a:lnSpc>
                <a:spcPct val="90000"/>
              </a:lnSpc>
            </a:pPr>
            <a:endParaRPr lang="en-CA" altLang="en-US" dirty="0" smtClean="0"/>
          </a:p>
        </p:txBody>
      </p:sp>
    </p:spTree>
    <p:extLst>
      <p:ext uri="{BB962C8B-B14F-4D97-AF65-F5344CB8AC3E}">
        <p14:creationId xmlns:p14="http://schemas.microsoft.com/office/powerpoint/2010/main" val="4068694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CA" altLang="en-US" dirty="0" smtClean="0"/>
              <a:t>Statistical Value of  a Life</a:t>
            </a:r>
            <a:endParaRPr lang="en-US" altLang="en-US" dirty="0" smtClean="0"/>
          </a:p>
        </p:txBody>
      </p:sp>
      <p:sp>
        <p:nvSpPr>
          <p:cNvPr id="24579" name="Rectangle 3"/>
          <p:cNvSpPr>
            <a:spLocks noGrp="1" noChangeArrowheads="1"/>
          </p:cNvSpPr>
          <p:nvPr>
            <p:ph type="body" idx="1"/>
          </p:nvPr>
        </p:nvSpPr>
        <p:spPr/>
        <p:txBody>
          <a:bodyPr/>
          <a:lstStyle/>
          <a:p>
            <a:pPr lvl="1" eaLnBrk="1" hangingPunct="1"/>
            <a:r>
              <a:rPr lang="en-CA" altLang="en-US" smtClean="0"/>
              <a:t>A shadow price for the value of a life, can be computed using the differences between the safe and risky job.</a:t>
            </a:r>
          </a:p>
          <a:p>
            <a:pPr lvl="1" eaLnBrk="1" hangingPunct="1"/>
            <a:r>
              <a:rPr lang="en-CA" altLang="en-US" smtClean="0"/>
              <a:t>Example</a:t>
            </a:r>
          </a:p>
          <a:p>
            <a:pPr lvl="2" eaLnBrk="1" hangingPunct="1"/>
            <a:r>
              <a:rPr lang="en-CA" altLang="en-US" smtClean="0"/>
              <a:t>Job #1, the safe job, risk level 0.001 </a:t>
            </a:r>
          </a:p>
          <a:p>
            <a:pPr lvl="2" eaLnBrk="1" hangingPunct="1"/>
            <a:r>
              <a:rPr lang="en-CA" altLang="en-US" smtClean="0"/>
              <a:t>Job # 2, the risky job, risk level 0.002</a:t>
            </a:r>
          </a:p>
          <a:p>
            <a:pPr lvl="2" eaLnBrk="1" hangingPunct="1">
              <a:buFontTx/>
              <a:buNone/>
            </a:pPr>
            <a:r>
              <a:rPr lang="en-CA" altLang="en-US" smtClean="0"/>
              <a:t>Job #1 and #2 are same in every other respect except that the risky job pays $50/week than the safe job</a:t>
            </a:r>
          </a:p>
        </p:txBody>
      </p:sp>
    </p:spTree>
    <p:extLst>
      <p:ext uri="{BB962C8B-B14F-4D97-AF65-F5344CB8AC3E}">
        <p14:creationId xmlns:p14="http://schemas.microsoft.com/office/powerpoint/2010/main" val="1696243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CA" altLang="en-US" dirty="0" smtClean="0"/>
              <a:t>Statistical Value of  a Life</a:t>
            </a:r>
            <a:endParaRPr lang="en-US" altLang="en-US" dirty="0" smtClean="0"/>
          </a:p>
        </p:txBody>
      </p:sp>
      <p:sp>
        <p:nvSpPr>
          <p:cNvPr id="25603" name="Rectangle 3"/>
          <p:cNvSpPr>
            <a:spLocks noGrp="1" noChangeArrowheads="1"/>
          </p:cNvSpPr>
          <p:nvPr>
            <p:ph type="body" idx="1"/>
          </p:nvPr>
        </p:nvSpPr>
        <p:spPr/>
        <p:txBody>
          <a:bodyPr/>
          <a:lstStyle/>
          <a:p>
            <a:pPr lvl="1" eaLnBrk="1" hangingPunct="1"/>
            <a:r>
              <a:rPr lang="en-CA" altLang="en-US" smtClean="0"/>
              <a:t>This implies that a worker in the risky job is willing to accept an extra fatality risk of 0.001 for an extra $2,600 per year (52 weeks x $50 a week)</a:t>
            </a:r>
          </a:p>
          <a:p>
            <a:pPr lvl="1" eaLnBrk="1" hangingPunct="1"/>
            <a:r>
              <a:rPr lang="en-CA" altLang="en-US" smtClean="0"/>
              <a:t>Can extrapolate this figure</a:t>
            </a:r>
          </a:p>
        </p:txBody>
      </p:sp>
    </p:spTree>
    <p:extLst>
      <p:ext uri="{BB962C8B-B14F-4D97-AF65-F5344CB8AC3E}">
        <p14:creationId xmlns:p14="http://schemas.microsoft.com/office/powerpoint/2010/main" val="1176834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8"/>
          <p:cNvSpPr>
            <a:spLocks noGrp="1" noChangeArrowheads="1"/>
          </p:cNvSpPr>
          <p:nvPr>
            <p:ph type="title"/>
          </p:nvPr>
        </p:nvSpPr>
        <p:spPr/>
        <p:txBody>
          <a:bodyPr/>
          <a:lstStyle/>
          <a:p>
            <a:pPr eaLnBrk="1" hangingPunct="1"/>
            <a:r>
              <a:rPr lang="en-CA" altLang="en-US" dirty="0" smtClean="0"/>
              <a:t>Statistical Value of  a Life</a:t>
            </a:r>
            <a:endParaRPr lang="en-US" altLang="en-US" dirty="0" smtClean="0"/>
          </a:p>
        </p:txBody>
      </p:sp>
      <p:graphicFrame>
        <p:nvGraphicFramePr>
          <p:cNvPr id="25643" name="Group 43"/>
          <p:cNvGraphicFramePr>
            <a:graphicFrameLocks noGrp="1"/>
          </p:cNvGraphicFramePr>
          <p:nvPr>
            <p:ph idx="1"/>
          </p:nvPr>
        </p:nvGraphicFramePr>
        <p:xfrm>
          <a:off x="1981200" y="1600201"/>
          <a:ext cx="8229600" cy="4525963"/>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75565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smtClean="0">
                          <a:ln>
                            <a:noFill/>
                          </a:ln>
                          <a:solidFill>
                            <a:schemeClr val="tx1"/>
                          </a:solidFill>
                          <a:effectLst/>
                          <a:latin typeface="Arial" charset="0"/>
                          <a:cs typeface="Arial" charset="0"/>
                        </a:rPr>
                        <a:t>Extra fatality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smtClean="0">
                          <a:ln>
                            <a:noFill/>
                          </a:ln>
                          <a:solidFill>
                            <a:schemeClr val="tx1"/>
                          </a:solidFill>
                          <a:effectLst/>
                          <a:latin typeface="Arial" charset="0"/>
                          <a:cs typeface="Arial" charset="0"/>
                        </a:rPr>
                        <a:t>Extra salary required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247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smtClean="0">
                          <a:ln>
                            <a:noFill/>
                          </a:ln>
                          <a:solidFill>
                            <a:schemeClr val="tx1"/>
                          </a:solidFill>
                          <a:effectLst/>
                          <a:latin typeface="Arial" charset="0"/>
                          <a:cs typeface="Arial" charset="0"/>
                        </a:rPr>
                        <a:t>0.001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smtClean="0">
                          <a:ln>
                            <a:noFill/>
                          </a:ln>
                          <a:solidFill>
                            <a:schemeClr val="tx1"/>
                          </a:solidFill>
                          <a:effectLst/>
                          <a:latin typeface="Arial" charset="0"/>
                          <a:cs typeface="Arial" charset="0"/>
                        </a:rPr>
                        <a:t>$2600 (1 x 2600)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565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smtClean="0">
                          <a:ln>
                            <a:noFill/>
                          </a:ln>
                          <a:solidFill>
                            <a:schemeClr val="tx1"/>
                          </a:solidFill>
                          <a:effectLst/>
                          <a:latin typeface="Arial" charset="0"/>
                          <a:cs typeface="Arial" charset="0"/>
                        </a:rPr>
                        <a:t>0.002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smtClean="0">
                          <a:ln>
                            <a:noFill/>
                          </a:ln>
                          <a:solidFill>
                            <a:schemeClr val="tx1"/>
                          </a:solidFill>
                          <a:effectLst/>
                          <a:latin typeface="Arial" charset="0"/>
                          <a:cs typeface="Arial" charset="0"/>
                        </a:rPr>
                        <a:t>$5200 (2 x 2600)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406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smtClean="0">
                          <a:ln>
                            <a:noFill/>
                          </a:ln>
                          <a:solidFill>
                            <a:schemeClr val="tx1"/>
                          </a:solidFill>
                          <a:effectLst/>
                          <a:latin typeface="Arial" charset="0"/>
                          <a:cs typeface="Arial" charset="0"/>
                        </a:rPr>
                        <a:t>0.003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smtClean="0">
                          <a:ln>
                            <a:noFill/>
                          </a:ln>
                          <a:solidFill>
                            <a:schemeClr val="tx1"/>
                          </a:solidFill>
                          <a:effectLst/>
                          <a:latin typeface="Arial" charset="0"/>
                          <a:cs typeface="Arial" charset="0"/>
                        </a:rPr>
                        <a:t>$7800 (3x 2600)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247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565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smtClean="0">
                          <a:ln>
                            <a:noFill/>
                          </a:ln>
                          <a:solidFill>
                            <a:schemeClr val="tx1"/>
                          </a:solidFill>
                          <a:effectLst/>
                          <a:latin typeface="Arial" charset="0"/>
                          <a:cs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smtClean="0">
                          <a:ln>
                            <a:noFill/>
                          </a:ln>
                          <a:solidFill>
                            <a:schemeClr val="tx1"/>
                          </a:solidFill>
                          <a:effectLst/>
                          <a:latin typeface="Arial" charset="0"/>
                          <a:cs typeface="Arial" charset="0"/>
                        </a:rPr>
                        <a:t>$2,600,00 (1000x 2600)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12706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CA" altLang="en-US" dirty="0" smtClean="0"/>
              <a:t>Statistical Value of  a Life</a:t>
            </a:r>
            <a:endParaRPr lang="en-US" altLang="en-US" dirty="0" smtClean="0"/>
          </a:p>
        </p:txBody>
      </p:sp>
      <p:sp>
        <p:nvSpPr>
          <p:cNvPr id="27651" name="Rectangle 3"/>
          <p:cNvSpPr>
            <a:spLocks noGrp="1" noChangeArrowheads="1"/>
          </p:cNvSpPr>
          <p:nvPr>
            <p:ph type="body" idx="1"/>
          </p:nvPr>
        </p:nvSpPr>
        <p:spPr/>
        <p:txBody>
          <a:bodyPr/>
          <a:lstStyle/>
          <a:p>
            <a:pPr marL="990600" lvl="1" indent="-533400" eaLnBrk="1" hangingPunct="1"/>
            <a:r>
              <a:rPr lang="en-CA" altLang="en-US" smtClean="0"/>
              <a:t>Simple calculation: </a:t>
            </a:r>
          </a:p>
          <a:p>
            <a:pPr marL="990600" lvl="1" indent="-533400" eaLnBrk="1" hangingPunct="1">
              <a:buNone/>
            </a:pPr>
            <a:r>
              <a:rPr lang="en-CA" altLang="en-US" smtClean="0"/>
              <a:t>Value of Life= Requirement in Extra Salary/Extra Fatality Risk</a:t>
            </a:r>
          </a:p>
          <a:p>
            <a:pPr marL="990600" lvl="1" indent="-533400" eaLnBrk="1" hangingPunct="1">
              <a:buNone/>
            </a:pPr>
            <a:r>
              <a:rPr lang="en-CA" altLang="en-US" smtClean="0"/>
              <a:t>Value of Life=$2600/0.001=$2,600,000</a:t>
            </a:r>
          </a:p>
          <a:p>
            <a:pPr marL="990600" lvl="1" indent="-533400" eaLnBrk="1" hangingPunct="1">
              <a:buNone/>
            </a:pPr>
            <a:r>
              <a:rPr lang="en-CA" altLang="en-US" smtClean="0"/>
              <a:t>The statistical value of a life is a shadow value</a:t>
            </a:r>
          </a:p>
          <a:p>
            <a:pPr marL="990600" lvl="1" indent="-533400" eaLnBrk="1" hangingPunct="1">
              <a:buFontTx/>
              <a:buChar char="•"/>
            </a:pPr>
            <a:r>
              <a:rPr lang="en-CA" altLang="en-US" smtClean="0"/>
              <a:t>Generally, economists estimate the value of a life using regressions of wages on the probability of death as well as explanatory variables for worker and job characteristics</a:t>
            </a:r>
          </a:p>
        </p:txBody>
      </p:sp>
    </p:spTree>
    <p:extLst>
      <p:ext uri="{BB962C8B-B14F-4D97-AF65-F5344CB8AC3E}">
        <p14:creationId xmlns:p14="http://schemas.microsoft.com/office/powerpoint/2010/main" val="4098051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lvl="0"/>
            <a:r>
              <a:rPr lang="en-US" dirty="0"/>
              <a:t>The net social benefit measures the value of the policy. </a:t>
            </a:r>
            <a:endParaRPr lang="en-CA" dirty="0"/>
          </a:p>
          <a:p>
            <a:pPr lvl="1"/>
            <a:r>
              <a:rPr lang="en-US" dirty="0"/>
              <a:t>Social Benefits – B</a:t>
            </a:r>
            <a:endParaRPr lang="en-CA" dirty="0"/>
          </a:p>
          <a:p>
            <a:pPr lvl="1"/>
            <a:r>
              <a:rPr lang="en-US" dirty="0"/>
              <a:t>Social Costs – C</a:t>
            </a:r>
            <a:endParaRPr lang="en-CA" dirty="0"/>
          </a:p>
          <a:p>
            <a:pPr lvl="1"/>
            <a:r>
              <a:rPr lang="en-US" dirty="0"/>
              <a:t>Net Social Benefits – NSB = B - C</a:t>
            </a:r>
            <a:endParaRPr lang="en-CA" dirty="0"/>
          </a:p>
          <a:p>
            <a:pPr lvl="0"/>
            <a:r>
              <a:rPr lang="en-US" dirty="0"/>
              <a:t>This is the standard approach that is used when cost-benefit analysis is used to evaluate a policy or a project. </a:t>
            </a:r>
            <a:endParaRPr lang="en-US" dirty="0" smtClean="0"/>
          </a:p>
          <a:p>
            <a:r>
              <a:rPr lang="en-CA" dirty="0"/>
              <a:t>Our focus is not so much on projects, but policy initiatives in health care or public health</a:t>
            </a:r>
          </a:p>
          <a:p>
            <a:pPr marL="0" lvl="0" indent="0">
              <a:buNone/>
            </a:pPr>
            <a:endParaRPr lang="en-CA" dirty="0"/>
          </a:p>
          <a:p>
            <a:pPr marL="0" indent="0">
              <a:buNone/>
            </a:pPr>
            <a:endParaRPr lang="en-CA" dirty="0"/>
          </a:p>
        </p:txBody>
      </p:sp>
    </p:spTree>
    <p:extLst>
      <p:ext uri="{BB962C8B-B14F-4D97-AF65-F5344CB8AC3E}">
        <p14:creationId xmlns:p14="http://schemas.microsoft.com/office/powerpoint/2010/main" val="3997862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CA" altLang="en-US" dirty="0" smtClean="0"/>
              <a:t>Statistical Value of  a Life</a:t>
            </a:r>
            <a:endParaRPr lang="en-US" altLang="en-US" dirty="0" smtClean="0"/>
          </a:p>
        </p:txBody>
      </p:sp>
      <p:sp>
        <p:nvSpPr>
          <p:cNvPr id="28675" name="Rectangle 3"/>
          <p:cNvSpPr>
            <a:spLocks noGrp="1" noChangeArrowheads="1"/>
          </p:cNvSpPr>
          <p:nvPr>
            <p:ph type="body" idx="1"/>
          </p:nvPr>
        </p:nvSpPr>
        <p:spPr/>
        <p:txBody>
          <a:bodyPr/>
          <a:lstStyle/>
          <a:p>
            <a:pPr eaLnBrk="1" hangingPunct="1"/>
            <a:r>
              <a:rPr lang="en-CA" altLang="en-US" dirty="0" smtClean="0"/>
              <a:t>A lot of estimates from the literature tend to be between $4 and $7 million.</a:t>
            </a:r>
          </a:p>
          <a:p>
            <a:pPr eaLnBrk="1" hangingPunct="1"/>
            <a:r>
              <a:rPr lang="en-CA" altLang="en-US" dirty="0" smtClean="0"/>
              <a:t>The median estimate of a statistical value of a life is about $4.9 million</a:t>
            </a:r>
          </a:p>
          <a:p>
            <a:pPr lvl="1" eaLnBrk="1" hangingPunct="1"/>
            <a:r>
              <a:rPr lang="en-CA" altLang="en-US" dirty="0" smtClean="0"/>
              <a:t>So if we need to attribute a value to life in a cost benefit analysis $4.9 million is a good estimate. </a:t>
            </a:r>
          </a:p>
        </p:txBody>
      </p:sp>
    </p:spTree>
    <p:extLst>
      <p:ext uri="{BB962C8B-B14F-4D97-AF65-F5344CB8AC3E}">
        <p14:creationId xmlns:p14="http://schemas.microsoft.com/office/powerpoint/2010/main" val="256218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Issues in Cost Benefit Analysis</a:t>
            </a:r>
            <a:endParaRPr lang="en-CA" dirty="0"/>
          </a:p>
        </p:txBody>
      </p:sp>
      <p:sp>
        <p:nvSpPr>
          <p:cNvPr id="3" name="Content Placeholder 2"/>
          <p:cNvSpPr>
            <a:spLocks noGrp="1"/>
          </p:cNvSpPr>
          <p:nvPr>
            <p:ph idx="1"/>
          </p:nvPr>
        </p:nvSpPr>
        <p:spPr/>
        <p:txBody>
          <a:bodyPr/>
          <a:lstStyle/>
          <a:p>
            <a:r>
              <a:rPr lang="en-CA" dirty="0" smtClean="0"/>
              <a:t>There are some issues we need to be careful about when conducting a cost benefit analysis.</a:t>
            </a:r>
          </a:p>
          <a:p>
            <a:pPr lvl="1"/>
            <a:r>
              <a:rPr lang="en-CA" dirty="0" smtClean="0"/>
              <a:t>They tend to inflate the values of costs or benefits so we need to be aware of them, as it can affect the conclusions we draw from a cost benefit analysis</a:t>
            </a:r>
            <a:endParaRPr lang="en-CA" dirty="0"/>
          </a:p>
        </p:txBody>
      </p:sp>
    </p:spTree>
    <p:extLst>
      <p:ext uri="{BB962C8B-B14F-4D97-AF65-F5344CB8AC3E}">
        <p14:creationId xmlns:p14="http://schemas.microsoft.com/office/powerpoint/2010/main" val="4006280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Inflation</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6875" y="1417638"/>
            <a:ext cx="9531457" cy="4967664"/>
          </a:xfrm>
        </p:spPr>
      </p:pic>
    </p:spTree>
    <p:extLst>
      <p:ext uri="{BB962C8B-B14F-4D97-AF65-F5344CB8AC3E}">
        <p14:creationId xmlns:p14="http://schemas.microsoft.com/office/powerpoint/2010/main" val="12603736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Inflation</a:t>
            </a:r>
            <a:endParaRPr lang="en-CA" dirty="0"/>
          </a:p>
        </p:txBody>
      </p:sp>
      <p:sp>
        <p:nvSpPr>
          <p:cNvPr id="3" name="Content Placeholder 2"/>
          <p:cNvSpPr>
            <a:spLocks noGrp="1"/>
          </p:cNvSpPr>
          <p:nvPr>
            <p:ph idx="1"/>
          </p:nvPr>
        </p:nvSpPr>
        <p:spPr/>
        <p:txBody>
          <a:bodyPr>
            <a:normAutofit lnSpcReduction="10000"/>
          </a:bodyPr>
          <a:lstStyle/>
          <a:p>
            <a:r>
              <a:rPr lang="en-US" dirty="0" smtClean="0"/>
              <a:t>A dollar today is not the same as a dollar 10 years from now</a:t>
            </a:r>
          </a:p>
          <a:p>
            <a:r>
              <a:rPr lang="en-US" dirty="0" smtClean="0"/>
              <a:t>Always </a:t>
            </a:r>
            <a:r>
              <a:rPr lang="en-US" dirty="0"/>
              <a:t>treat discount rate that is used in evaluation projects as “real”</a:t>
            </a:r>
            <a:endParaRPr lang="en-CA" dirty="0"/>
          </a:p>
          <a:p>
            <a:r>
              <a:rPr lang="en-US" dirty="0"/>
              <a:t>Social discount rate is net of inflation</a:t>
            </a:r>
            <a:endParaRPr lang="en-CA" dirty="0"/>
          </a:p>
          <a:p>
            <a:r>
              <a:rPr lang="en-US" dirty="0"/>
              <a:t>Nominal interest rate has two components a real rate of return and an adjustment for price level changes</a:t>
            </a:r>
            <a:endParaRPr lang="en-CA" dirty="0"/>
          </a:p>
          <a:p>
            <a:r>
              <a:rPr lang="en-US" dirty="0" smtClean="0"/>
              <a:t>In cost </a:t>
            </a:r>
            <a:r>
              <a:rPr lang="en-US" dirty="0"/>
              <a:t>benefit analysis all benefits and costs are measured in real (constant) dollars and net present values are computed using a real discount rate</a:t>
            </a:r>
            <a:endParaRPr lang="en-CA" dirty="0"/>
          </a:p>
          <a:p>
            <a:endParaRPr lang="en-CA" dirty="0"/>
          </a:p>
        </p:txBody>
      </p:sp>
    </p:spTree>
    <p:extLst>
      <p:ext uri="{BB962C8B-B14F-4D97-AF65-F5344CB8AC3E}">
        <p14:creationId xmlns:p14="http://schemas.microsoft.com/office/powerpoint/2010/main" val="1267229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Direct </a:t>
            </a:r>
            <a:r>
              <a:rPr lang="en-US" b="1" dirty="0"/>
              <a:t>and </a:t>
            </a:r>
            <a:r>
              <a:rPr lang="en-US" b="1" dirty="0" smtClean="0"/>
              <a:t>Secondary </a:t>
            </a:r>
            <a:r>
              <a:rPr lang="en-US" b="1" dirty="0"/>
              <a:t>Effects </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Easiest to illustrate these with an example.</a:t>
            </a:r>
          </a:p>
          <a:p>
            <a:r>
              <a:rPr lang="en-US" dirty="0"/>
              <a:t>Suppose a multipurpose dam is built which will provide flood protection, irrigation, recreational water use. Other potential impacts might include:</a:t>
            </a:r>
            <a:endParaRPr lang="en-CA" dirty="0"/>
          </a:p>
          <a:p>
            <a:pPr marL="1371600" lvl="2" indent="-457200">
              <a:buFont typeface="+mj-lt"/>
              <a:buAutoNum type="arabicPeriod"/>
            </a:pPr>
            <a:r>
              <a:rPr lang="en-US" dirty="0"/>
              <a:t>Enhancing productivity of nearby agricultural land and increases farm profits.</a:t>
            </a:r>
            <a:endParaRPr lang="en-CA" dirty="0"/>
          </a:p>
          <a:p>
            <a:pPr marL="1371600" lvl="2" indent="-457200">
              <a:buFont typeface="+mj-lt"/>
              <a:buAutoNum type="arabicPeriod"/>
            </a:pPr>
            <a:r>
              <a:rPr lang="en-US" dirty="0"/>
              <a:t>Increase in agricultural production would lead to increases in profits to firms that supply farmers. </a:t>
            </a:r>
            <a:endParaRPr lang="en-CA" dirty="0"/>
          </a:p>
          <a:p>
            <a:pPr marL="1371600" lvl="2" indent="-457200">
              <a:buFont typeface="+mj-lt"/>
              <a:buAutoNum type="arabicPeriod"/>
            </a:pPr>
            <a:r>
              <a:rPr lang="en-US" dirty="0"/>
              <a:t>Increased recreational facilities might expand tourist industry in a region. </a:t>
            </a:r>
            <a:endParaRPr lang="en-CA" dirty="0"/>
          </a:p>
          <a:p>
            <a:pPr marL="1371600" lvl="2" indent="-457200">
              <a:buFont typeface="+mj-lt"/>
              <a:buAutoNum type="arabicPeriod"/>
            </a:pPr>
            <a:r>
              <a:rPr lang="en-US" dirty="0"/>
              <a:t>Altered flow of water might cause more downstream dredging to be used more frequently than otherwise for navigation </a:t>
            </a:r>
            <a:endParaRPr lang="en-CA" dirty="0"/>
          </a:p>
          <a:p>
            <a:pPr marL="1371600" lvl="2" indent="-457200">
              <a:buFont typeface="+mj-lt"/>
              <a:buAutoNum type="arabicPeriod"/>
            </a:pPr>
            <a:r>
              <a:rPr lang="en-US" dirty="0"/>
              <a:t>Altered flow of water will be conducive to fish breeding </a:t>
            </a:r>
            <a:endParaRPr lang="en-CA" dirty="0"/>
          </a:p>
          <a:p>
            <a:pPr marL="1371600" lvl="2" indent="-457200">
              <a:buFont typeface="+mj-lt"/>
              <a:buAutoNum type="arabicPeriod"/>
            </a:pPr>
            <a:r>
              <a:rPr lang="en-US" dirty="0"/>
              <a:t>Increases in demand for construction workers will raise wages of other workers</a:t>
            </a:r>
            <a:endParaRPr lang="en-CA" dirty="0"/>
          </a:p>
          <a:p>
            <a:endParaRPr lang="en-CA" dirty="0"/>
          </a:p>
        </p:txBody>
      </p:sp>
    </p:spTree>
    <p:extLst>
      <p:ext uri="{BB962C8B-B14F-4D97-AF65-F5344CB8AC3E}">
        <p14:creationId xmlns:p14="http://schemas.microsoft.com/office/powerpoint/2010/main" val="596485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Which Impacts should count?</a:t>
            </a:r>
          </a:p>
          <a:p>
            <a:pPr lvl="1"/>
            <a:r>
              <a:rPr lang="en-US" dirty="0"/>
              <a:t>Only </a:t>
            </a:r>
            <a:r>
              <a:rPr lang="en-US" dirty="0" smtClean="0"/>
              <a:t>1, 4, </a:t>
            </a:r>
            <a:r>
              <a:rPr lang="en-US" dirty="0"/>
              <a:t>and </a:t>
            </a:r>
            <a:r>
              <a:rPr lang="en-US" dirty="0" smtClean="0"/>
              <a:t>5 </a:t>
            </a:r>
            <a:r>
              <a:rPr lang="en-US" dirty="0"/>
              <a:t>should be counted in a cost-benefit calculation. The rationale for this is discussed below</a:t>
            </a:r>
            <a:r>
              <a:rPr lang="en-US" dirty="0" smtClean="0"/>
              <a:t>.</a:t>
            </a:r>
          </a:p>
          <a:p>
            <a:r>
              <a:rPr lang="en-US" dirty="0"/>
              <a:t>Only impacts which result in changes to physical production should be counted.</a:t>
            </a:r>
            <a:endParaRPr lang="en-CA" dirty="0"/>
          </a:p>
          <a:p>
            <a:r>
              <a:rPr lang="en-US" dirty="0"/>
              <a:t>Impacts that result in redistribution of income should be ignored. </a:t>
            </a:r>
            <a:endParaRPr lang="en-CA" dirty="0" smtClean="0"/>
          </a:p>
          <a:p>
            <a:pPr lvl="1"/>
            <a:endParaRPr lang="en-CA" dirty="0"/>
          </a:p>
        </p:txBody>
      </p:sp>
    </p:spTree>
    <p:extLst>
      <p:ext uri="{BB962C8B-B14F-4D97-AF65-F5344CB8AC3E}">
        <p14:creationId xmlns:p14="http://schemas.microsoft.com/office/powerpoint/2010/main" val="1305257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Impacts to Count</a:t>
            </a:r>
            <a:endParaRPr lang="en-CA" dirty="0"/>
          </a:p>
        </p:txBody>
      </p:sp>
      <p:sp>
        <p:nvSpPr>
          <p:cNvPr id="3" name="Content Placeholder 2"/>
          <p:cNvSpPr>
            <a:spLocks noGrp="1"/>
          </p:cNvSpPr>
          <p:nvPr>
            <p:ph sz="half" idx="1"/>
          </p:nvPr>
        </p:nvSpPr>
        <p:spPr/>
        <p:txBody>
          <a:bodyPr>
            <a:normAutofit/>
          </a:bodyPr>
          <a:lstStyle/>
          <a:p>
            <a:pPr lvl="0"/>
            <a:r>
              <a:rPr lang="en-US" b="1" u="sng" dirty="0" smtClean="0"/>
              <a:t>Benefits</a:t>
            </a:r>
          </a:p>
          <a:p>
            <a:pPr lvl="1"/>
            <a:r>
              <a:rPr lang="en-US" b="1" dirty="0" smtClean="0"/>
              <a:t>Direct impacts</a:t>
            </a:r>
            <a:endParaRPr lang="en-CA" dirty="0"/>
          </a:p>
          <a:p>
            <a:pPr lvl="2"/>
            <a:r>
              <a:rPr lang="en-US" dirty="0" smtClean="0"/>
              <a:t>(1) is an </a:t>
            </a:r>
            <a:r>
              <a:rPr lang="en-US" dirty="0"/>
              <a:t>increase in farm output </a:t>
            </a:r>
            <a:r>
              <a:rPr lang="en-US" dirty="0" smtClean="0"/>
              <a:t>that is </a:t>
            </a:r>
            <a:r>
              <a:rPr lang="en-US" dirty="0"/>
              <a:t>directly attributable to enhanced water </a:t>
            </a:r>
            <a:r>
              <a:rPr lang="en-US" dirty="0" smtClean="0"/>
              <a:t>supplies; it </a:t>
            </a:r>
            <a:r>
              <a:rPr lang="en-US" dirty="0"/>
              <a:t>is a change in physical output should count (changes in profits or value of land induced by this shouldn’t</a:t>
            </a:r>
            <a:r>
              <a:rPr lang="en-US" dirty="0" smtClean="0"/>
              <a:t>)</a:t>
            </a:r>
          </a:p>
          <a:p>
            <a:pPr lvl="2"/>
            <a:r>
              <a:rPr lang="en-US" dirty="0" smtClean="0"/>
              <a:t>5) increases the </a:t>
            </a:r>
            <a:r>
              <a:rPr lang="en-US" dirty="0"/>
              <a:t>productivity of downstream fishing industry </a:t>
            </a:r>
            <a:r>
              <a:rPr lang="en-US" dirty="0" smtClean="0"/>
              <a:t>and is </a:t>
            </a:r>
            <a:r>
              <a:rPr lang="en-US" dirty="0"/>
              <a:t>an improvement </a:t>
            </a:r>
            <a:r>
              <a:rPr lang="en-US" dirty="0" smtClean="0"/>
              <a:t>in the real output of the economy. </a:t>
            </a:r>
            <a:endParaRPr lang="en-CA" dirty="0"/>
          </a:p>
          <a:p>
            <a:endParaRPr lang="en-CA" dirty="0"/>
          </a:p>
        </p:txBody>
      </p:sp>
      <p:sp>
        <p:nvSpPr>
          <p:cNvPr id="4" name="Content Placeholder 3"/>
          <p:cNvSpPr>
            <a:spLocks noGrp="1"/>
          </p:cNvSpPr>
          <p:nvPr>
            <p:ph sz="half" idx="2"/>
          </p:nvPr>
        </p:nvSpPr>
        <p:spPr/>
        <p:txBody>
          <a:bodyPr>
            <a:normAutofit/>
          </a:bodyPr>
          <a:lstStyle/>
          <a:p>
            <a:r>
              <a:rPr lang="en-CA" b="1" u="sng" dirty="0" smtClean="0"/>
              <a:t>Costs</a:t>
            </a:r>
          </a:p>
          <a:p>
            <a:pPr lvl="1"/>
            <a:r>
              <a:rPr lang="en-US" b="1" dirty="0" smtClean="0"/>
              <a:t>Direct Impacts</a:t>
            </a:r>
          </a:p>
          <a:p>
            <a:pPr lvl="2"/>
            <a:r>
              <a:rPr lang="en-US" dirty="0" smtClean="0"/>
              <a:t>4) </a:t>
            </a:r>
            <a:r>
              <a:rPr lang="en-US" dirty="0"/>
              <a:t>Dredging </a:t>
            </a:r>
            <a:r>
              <a:rPr lang="en-US" dirty="0" smtClean="0"/>
              <a:t>the river </a:t>
            </a:r>
            <a:r>
              <a:rPr lang="en-US" dirty="0"/>
              <a:t>is a real </a:t>
            </a:r>
            <a:r>
              <a:rPr lang="en-US" dirty="0" smtClean="0"/>
              <a:t>resource </a:t>
            </a:r>
            <a:r>
              <a:rPr lang="en-US" dirty="0"/>
              <a:t>cost to the economy</a:t>
            </a:r>
            <a:endParaRPr lang="en-CA" dirty="0"/>
          </a:p>
        </p:txBody>
      </p:sp>
    </p:spTree>
    <p:extLst>
      <p:ext uri="{BB962C8B-B14F-4D97-AF65-F5344CB8AC3E}">
        <p14:creationId xmlns:p14="http://schemas.microsoft.com/office/powerpoint/2010/main" val="23647816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Impacts to Count</a:t>
            </a:r>
            <a:endParaRPr lang="en-CA" dirty="0"/>
          </a:p>
        </p:txBody>
      </p:sp>
      <p:sp>
        <p:nvSpPr>
          <p:cNvPr id="6" name="Content Placeholder 5"/>
          <p:cNvSpPr>
            <a:spLocks noGrp="1"/>
          </p:cNvSpPr>
          <p:nvPr>
            <p:ph idx="1"/>
          </p:nvPr>
        </p:nvSpPr>
        <p:spPr/>
        <p:txBody>
          <a:bodyPr/>
          <a:lstStyle/>
          <a:p>
            <a:r>
              <a:rPr lang="en-CA" dirty="0" smtClean="0"/>
              <a:t>All of the impacts on the previous slide are direct effects</a:t>
            </a:r>
          </a:p>
          <a:p>
            <a:r>
              <a:rPr lang="en-CA" dirty="0" smtClean="0"/>
              <a:t>Only direct effects should be counted in a cost benefit analysis</a:t>
            </a:r>
            <a:endParaRPr lang="en-CA" dirty="0"/>
          </a:p>
        </p:txBody>
      </p:sp>
    </p:spTree>
    <p:extLst>
      <p:ext uri="{BB962C8B-B14F-4D97-AF65-F5344CB8AC3E}">
        <p14:creationId xmlns:p14="http://schemas.microsoft.com/office/powerpoint/2010/main" val="3753254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dirty="0" smtClean="0"/>
              <a:t>Impacts That Should Not Be Counted</a:t>
            </a:r>
            <a:endParaRPr lang="en-CA" dirty="0"/>
          </a:p>
        </p:txBody>
      </p:sp>
      <p:sp>
        <p:nvSpPr>
          <p:cNvPr id="6" name="Content Placeholder 5"/>
          <p:cNvSpPr>
            <a:spLocks noGrp="1"/>
          </p:cNvSpPr>
          <p:nvPr>
            <p:ph idx="1"/>
          </p:nvPr>
        </p:nvSpPr>
        <p:spPr/>
        <p:txBody>
          <a:bodyPr/>
          <a:lstStyle/>
          <a:p>
            <a:pPr lvl="0"/>
            <a:r>
              <a:rPr lang="en-US" dirty="0"/>
              <a:t>Secondary impacts that are purely redistributive, or are accounted for somewhere else or are offset in the analysis should be </a:t>
            </a:r>
            <a:r>
              <a:rPr lang="en-US" dirty="0" smtClean="0"/>
              <a:t>excluded, i.e., (2), (3), (6)</a:t>
            </a:r>
            <a:endParaRPr lang="en-CA" dirty="0"/>
          </a:p>
          <a:p>
            <a:endParaRPr lang="en-CA" dirty="0"/>
          </a:p>
        </p:txBody>
      </p:sp>
    </p:spTree>
    <p:extLst>
      <p:ext uri="{BB962C8B-B14F-4D97-AF65-F5344CB8AC3E}">
        <p14:creationId xmlns:p14="http://schemas.microsoft.com/office/powerpoint/2010/main" val="1485119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Multiplier Effects</a:t>
            </a:r>
            <a:endParaRPr lang="en-CA" dirty="0"/>
          </a:p>
        </p:txBody>
      </p:sp>
      <p:sp>
        <p:nvSpPr>
          <p:cNvPr id="3" name="Content Placeholder 2"/>
          <p:cNvSpPr>
            <a:spLocks noGrp="1"/>
          </p:cNvSpPr>
          <p:nvPr>
            <p:ph idx="1"/>
          </p:nvPr>
        </p:nvSpPr>
        <p:spPr/>
        <p:txBody>
          <a:bodyPr>
            <a:normAutofit fontScale="92500" lnSpcReduction="10000"/>
          </a:bodyPr>
          <a:lstStyle/>
          <a:p>
            <a:r>
              <a:rPr lang="en-US" dirty="0" smtClean="0"/>
              <a:t>Multiplier effects </a:t>
            </a:r>
            <a:r>
              <a:rPr lang="en-US" dirty="0"/>
              <a:t>should not be included in a cost benefit analysis</a:t>
            </a:r>
            <a:endParaRPr lang="en-CA" dirty="0"/>
          </a:p>
          <a:p>
            <a:r>
              <a:rPr lang="en-US" dirty="0"/>
              <a:t>Why? </a:t>
            </a:r>
            <a:endParaRPr lang="en-US" dirty="0" smtClean="0"/>
          </a:p>
          <a:p>
            <a:pPr lvl="1"/>
            <a:r>
              <a:rPr lang="en-US" dirty="0" smtClean="0"/>
              <a:t>Multiplier </a:t>
            </a:r>
            <a:r>
              <a:rPr lang="en-US" dirty="0"/>
              <a:t>effects are basically like secondary effects except they are not specifically identified.</a:t>
            </a:r>
            <a:endParaRPr lang="en-CA" dirty="0"/>
          </a:p>
          <a:p>
            <a:r>
              <a:rPr lang="en-US" dirty="0" smtClean="0"/>
              <a:t>A multiplier </a:t>
            </a:r>
            <a:r>
              <a:rPr lang="en-US" dirty="0"/>
              <a:t>is applied to the aggregate project expenditure to capture aggregate secondary effects</a:t>
            </a:r>
            <a:endParaRPr lang="en-CA" dirty="0"/>
          </a:p>
          <a:p>
            <a:r>
              <a:rPr lang="en-US" dirty="0"/>
              <a:t>Almost all of the effects captured by the multiplier will be redistributive and not involve real resource costs.</a:t>
            </a:r>
            <a:endParaRPr lang="en-CA" dirty="0"/>
          </a:p>
          <a:p>
            <a:r>
              <a:rPr lang="en-US" dirty="0"/>
              <a:t>As above only costs/benefits should be included in an evaluation</a:t>
            </a:r>
            <a:endParaRPr lang="en-CA" dirty="0"/>
          </a:p>
        </p:txBody>
      </p:sp>
    </p:spTree>
    <p:extLst>
      <p:ext uri="{BB962C8B-B14F-4D97-AF65-F5344CB8AC3E}">
        <p14:creationId xmlns:p14="http://schemas.microsoft.com/office/powerpoint/2010/main" val="301520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Economic Perspective</a:t>
            </a:r>
          </a:p>
        </p:txBody>
      </p:sp>
      <p:sp>
        <p:nvSpPr>
          <p:cNvPr id="3" name="Content Placeholder 2"/>
          <p:cNvSpPr>
            <a:spLocks noGrp="1"/>
          </p:cNvSpPr>
          <p:nvPr>
            <p:ph idx="1"/>
          </p:nvPr>
        </p:nvSpPr>
        <p:spPr/>
        <p:txBody>
          <a:bodyPr>
            <a:normAutofit/>
          </a:bodyPr>
          <a:lstStyle/>
          <a:p>
            <a:r>
              <a:rPr lang="en-US" dirty="0" smtClean="0"/>
              <a:t>Economists </a:t>
            </a:r>
            <a:r>
              <a:rPr lang="en-US" dirty="0"/>
              <a:t>focus their attention the following questions:</a:t>
            </a:r>
            <a:endParaRPr lang="en-CA" dirty="0"/>
          </a:p>
          <a:p>
            <a:pPr lvl="1"/>
            <a:r>
              <a:rPr lang="en-US" dirty="0"/>
              <a:t>What are the costs and benefits to society of the proposed policy, law or public sector project?</a:t>
            </a:r>
            <a:endParaRPr lang="en-CA" dirty="0"/>
          </a:p>
          <a:p>
            <a:pPr lvl="1"/>
            <a:r>
              <a:rPr lang="en-US" dirty="0"/>
              <a:t>Once identified, how do we measure social costs and benefits; Especially “intangible items” like the quality of </a:t>
            </a:r>
            <a:r>
              <a:rPr lang="en-US" dirty="0" smtClean="0"/>
              <a:t>life or the value of a </a:t>
            </a:r>
            <a:r>
              <a:rPr lang="en-US" dirty="0"/>
              <a:t>life </a:t>
            </a:r>
            <a:r>
              <a:rPr lang="en-US" dirty="0" smtClean="0"/>
              <a:t> </a:t>
            </a:r>
            <a:endParaRPr lang="en-CA" dirty="0"/>
          </a:p>
          <a:p>
            <a:pPr lvl="1"/>
            <a:r>
              <a:rPr lang="en-US" dirty="0"/>
              <a:t>If costs and benefits occur at different times, perhaps over decades, how do we compare them?</a:t>
            </a:r>
            <a:endParaRPr lang="en-CA" dirty="0"/>
          </a:p>
          <a:p>
            <a:pPr marL="0" indent="0">
              <a:buNone/>
            </a:pPr>
            <a:endParaRPr lang="en-CA" dirty="0"/>
          </a:p>
        </p:txBody>
      </p:sp>
    </p:spTree>
    <p:extLst>
      <p:ext uri="{BB962C8B-B14F-4D97-AF65-F5344CB8AC3E}">
        <p14:creationId xmlns:p14="http://schemas.microsoft.com/office/powerpoint/2010/main" val="3089255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Discount Rate Rules of Thumb: Canada</a:t>
            </a:r>
            <a:endParaRPr lang="en-CA" dirty="0"/>
          </a:p>
        </p:txBody>
      </p:sp>
      <p:sp>
        <p:nvSpPr>
          <p:cNvPr id="3" name="Content Placeholder 2"/>
          <p:cNvSpPr>
            <a:spLocks noGrp="1"/>
          </p:cNvSpPr>
          <p:nvPr>
            <p:ph idx="1"/>
          </p:nvPr>
        </p:nvSpPr>
        <p:spPr/>
        <p:txBody>
          <a:bodyPr>
            <a:normAutofit/>
          </a:bodyPr>
          <a:lstStyle/>
          <a:p>
            <a:r>
              <a:rPr lang="en-CA" dirty="0"/>
              <a:t>T</a:t>
            </a:r>
            <a:r>
              <a:rPr lang="en-CA" dirty="0" smtClean="0"/>
              <a:t>he </a:t>
            </a:r>
            <a:r>
              <a:rPr lang="en-CA" dirty="0"/>
              <a:t>Federal Treasury Board Secretariat has recommended from about 1976 to the late-1990s, a discount rate of 10 percent, with a sensitivity analysis at 5 and 15 percent. </a:t>
            </a:r>
            <a:endParaRPr lang="en-CA" dirty="0" smtClean="0"/>
          </a:p>
          <a:p>
            <a:r>
              <a:rPr lang="en-CA" dirty="0"/>
              <a:t>More recently, the Treasury Board Secretariat (recommends) a discount rate of about </a:t>
            </a:r>
            <a:r>
              <a:rPr lang="en-CA" dirty="0" smtClean="0"/>
              <a:t>7 </a:t>
            </a:r>
            <a:r>
              <a:rPr lang="en-CA" dirty="0"/>
              <a:t>percent, with a sensitivity analysis of </a:t>
            </a:r>
            <a:r>
              <a:rPr lang="en-CA" dirty="0" smtClean="0"/>
              <a:t>2 </a:t>
            </a:r>
            <a:r>
              <a:rPr lang="en-CA" dirty="0"/>
              <a:t>and </a:t>
            </a:r>
            <a:r>
              <a:rPr lang="en-CA" dirty="0" smtClean="0"/>
              <a:t>12 </a:t>
            </a:r>
            <a:r>
              <a:rPr lang="en-CA" dirty="0"/>
              <a:t>percent. </a:t>
            </a:r>
          </a:p>
          <a:p>
            <a:r>
              <a:rPr lang="en-CA" dirty="0" smtClean="0"/>
              <a:t>The Treasury Board recommends </a:t>
            </a:r>
            <a:r>
              <a:rPr lang="en-CA" dirty="0"/>
              <a:t>much lower discount rates (0 to 3 percent) for health or environmental cost benefit analysis. </a:t>
            </a:r>
          </a:p>
          <a:p>
            <a:pPr marL="0" indent="0">
              <a:buNone/>
            </a:pPr>
            <a:endParaRPr lang="en-CA" dirty="0"/>
          </a:p>
        </p:txBody>
      </p:sp>
    </p:spTree>
    <p:extLst>
      <p:ext uri="{BB962C8B-B14F-4D97-AF65-F5344CB8AC3E}">
        <p14:creationId xmlns:p14="http://schemas.microsoft.com/office/powerpoint/2010/main" val="2239308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Measuring Costs and Benefits</a:t>
            </a:r>
            <a:endParaRPr lang="en-CA" dirty="0"/>
          </a:p>
        </p:txBody>
      </p:sp>
      <p:sp>
        <p:nvSpPr>
          <p:cNvPr id="3" name="Content Placeholder 2"/>
          <p:cNvSpPr>
            <a:spLocks noGrp="1"/>
          </p:cNvSpPr>
          <p:nvPr>
            <p:ph idx="1"/>
          </p:nvPr>
        </p:nvSpPr>
        <p:spPr/>
        <p:txBody>
          <a:bodyPr/>
          <a:lstStyle/>
          <a:p>
            <a:r>
              <a:rPr lang="en-US" dirty="0"/>
              <a:t>Costs are measured as opportunity costs</a:t>
            </a:r>
            <a:r>
              <a:rPr lang="en-US" dirty="0" smtClean="0"/>
              <a:t>.</a:t>
            </a:r>
          </a:p>
          <a:p>
            <a:pPr lvl="1"/>
            <a:r>
              <a:rPr lang="en-US" dirty="0" smtClean="0"/>
              <a:t>Should reflect the resource costs to society.</a:t>
            </a:r>
            <a:endParaRPr lang="en-CA" dirty="0"/>
          </a:p>
          <a:p>
            <a:r>
              <a:rPr lang="en-US" dirty="0"/>
              <a:t>Benefits can be </a:t>
            </a:r>
            <a:r>
              <a:rPr lang="en-US" dirty="0" smtClean="0"/>
              <a:t>often measured </a:t>
            </a:r>
            <a:r>
              <a:rPr lang="en-US" dirty="0"/>
              <a:t>directly in </a:t>
            </a:r>
            <a:r>
              <a:rPr lang="en-US" dirty="0" smtClean="0"/>
              <a:t>markets</a:t>
            </a:r>
          </a:p>
          <a:p>
            <a:r>
              <a:rPr lang="en-US" dirty="0" smtClean="0"/>
              <a:t>Sometimes benefits can be also be </a:t>
            </a:r>
            <a:r>
              <a:rPr lang="en-US" dirty="0"/>
              <a:t>inferred from market </a:t>
            </a:r>
            <a:r>
              <a:rPr lang="en-US" dirty="0" smtClean="0"/>
              <a:t>behavior, even though they may not be directly observed.</a:t>
            </a:r>
          </a:p>
          <a:p>
            <a:pPr lvl="1"/>
            <a:r>
              <a:rPr lang="en-US" dirty="0" smtClean="0"/>
              <a:t>Those that are inferred and not directly observed are called shadow prices or values (e.g., the value of a life)</a:t>
            </a:r>
            <a:endParaRPr lang="en-CA" dirty="0"/>
          </a:p>
          <a:p>
            <a:endParaRPr lang="en-CA" dirty="0"/>
          </a:p>
        </p:txBody>
      </p:sp>
    </p:spTree>
    <p:extLst>
      <p:ext uri="{BB962C8B-B14F-4D97-AF65-F5344CB8AC3E}">
        <p14:creationId xmlns:p14="http://schemas.microsoft.com/office/powerpoint/2010/main" val="463381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pPr lvl="0"/>
            <a:r>
              <a:rPr lang="en-US" dirty="0"/>
              <a:t>Many </a:t>
            </a:r>
            <a:r>
              <a:rPr lang="en-US" dirty="0" smtClean="0"/>
              <a:t>decisions </a:t>
            </a:r>
            <a:r>
              <a:rPr lang="en-US" dirty="0"/>
              <a:t>can have important consequences that extend overtime.  </a:t>
            </a:r>
            <a:endParaRPr lang="en-CA" dirty="0"/>
          </a:p>
          <a:p>
            <a:pPr lvl="0"/>
            <a:r>
              <a:rPr lang="en-US" dirty="0"/>
              <a:t>Assume discount rate is </a:t>
            </a:r>
            <a:r>
              <a:rPr lang="en-US" dirty="0" smtClean="0"/>
              <a:t>given (reasonable values are discussed at the end of the lecture).</a:t>
            </a:r>
            <a:endParaRPr lang="en-CA" dirty="0" smtClean="0"/>
          </a:p>
          <a:p>
            <a:r>
              <a:rPr lang="en-CA" dirty="0" smtClean="0"/>
              <a:t>Our goal is to take these values from different periods and basically convert them into something that is measured in the same units</a:t>
            </a:r>
          </a:p>
          <a:p>
            <a:r>
              <a:rPr lang="en-CA" dirty="0" smtClean="0"/>
              <a:t>We do this by taking the present value</a:t>
            </a:r>
          </a:p>
          <a:p>
            <a:pPr marL="457200" lvl="1" indent="0">
              <a:buNone/>
            </a:pPr>
            <a:endParaRPr lang="en-CA" dirty="0"/>
          </a:p>
        </p:txBody>
      </p:sp>
    </p:spTree>
    <p:extLst>
      <p:ext uri="{BB962C8B-B14F-4D97-AF65-F5344CB8AC3E}">
        <p14:creationId xmlns:p14="http://schemas.microsoft.com/office/powerpoint/2010/main" val="641563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 Example 1: Illustrating Present Value Analysis</a:t>
            </a:r>
            <a:endParaRPr lang="en-CA"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1" b="4504"/>
          <a:stretch/>
        </p:blipFill>
        <p:spPr bwMode="auto">
          <a:xfrm>
            <a:off x="2124741" y="1600201"/>
            <a:ext cx="7923427" cy="432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095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Present value of amount  that will be received in the future will be </a:t>
                </a:r>
                <a14:m>
                  <m:oMath xmlns:m="http://schemas.openxmlformats.org/officeDocument/2006/math">
                    <m:r>
                      <a:rPr lang="en-CA" b="0" i="1" smtClean="0">
                        <a:latin typeface="Cambria Math"/>
                      </a:rPr>
                      <m:t>𝑃𝑉</m:t>
                    </m:r>
                    <m:r>
                      <a:rPr lang="en-CA" b="0" i="1" smtClean="0">
                        <a:latin typeface="Cambria Math"/>
                      </a:rPr>
                      <m:t>=</m:t>
                    </m:r>
                    <m:f>
                      <m:fPr>
                        <m:ctrlPr>
                          <a:rPr lang="en-CA" b="0" i="1" smtClean="0">
                            <a:latin typeface="Cambria Math" panose="02040503050406030204" pitchFamily="18" charset="0"/>
                          </a:rPr>
                        </m:ctrlPr>
                      </m:fPr>
                      <m:num>
                        <m:r>
                          <a:rPr lang="en-CA" b="0" i="1" smtClean="0">
                            <a:latin typeface="Cambria Math"/>
                          </a:rPr>
                          <m:t>𝑋</m:t>
                        </m:r>
                      </m:num>
                      <m:den>
                        <m:d>
                          <m:dPr>
                            <m:ctrlPr>
                              <a:rPr lang="en-CA" b="0" i="1" smtClean="0">
                                <a:latin typeface="Cambria Math" panose="02040503050406030204" pitchFamily="18" charset="0"/>
                              </a:rPr>
                            </m:ctrlPr>
                          </m:dPr>
                          <m:e>
                            <m:r>
                              <a:rPr lang="en-CA" b="0" i="1" smtClean="0">
                                <a:latin typeface="Cambria Math"/>
                              </a:rPr>
                              <m:t>1+</m:t>
                            </m:r>
                            <m:r>
                              <a:rPr lang="en-CA" b="0" i="1" smtClean="0">
                                <a:latin typeface="Cambria Math"/>
                              </a:rPr>
                              <m:t>𝑖</m:t>
                            </m:r>
                          </m:e>
                        </m:d>
                      </m:den>
                    </m:f>
                  </m:oMath>
                </a14:m>
                <a:endParaRPr lang="en-CA" b="0" dirty="0" smtClean="0"/>
              </a:p>
              <a:p>
                <a:r>
                  <a:rPr lang="en-CA" dirty="0" smtClean="0"/>
                  <a:t>For n periods, the formula will be </a:t>
                </a:r>
                <a14:m>
                  <m:oMath xmlns:m="http://schemas.openxmlformats.org/officeDocument/2006/math">
                    <m:r>
                      <a:rPr lang="en-CA" i="1">
                        <a:latin typeface="Cambria Math"/>
                      </a:rPr>
                      <m:t>𝑃𝑉</m:t>
                    </m:r>
                    <m:r>
                      <a:rPr lang="en-CA" i="1">
                        <a:latin typeface="Cambria Math"/>
                      </a:rPr>
                      <m:t>=</m:t>
                    </m:r>
                    <m:f>
                      <m:fPr>
                        <m:ctrlPr>
                          <a:rPr lang="en-CA" i="1">
                            <a:latin typeface="Cambria Math" panose="02040503050406030204" pitchFamily="18" charset="0"/>
                          </a:rPr>
                        </m:ctrlPr>
                      </m:fPr>
                      <m:num>
                        <m:r>
                          <a:rPr lang="en-CA" i="1">
                            <a:latin typeface="Cambria Math"/>
                          </a:rPr>
                          <m:t>𝑋</m:t>
                        </m:r>
                      </m:num>
                      <m:den>
                        <m:sSup>
                          <m:sSupPr>
                            <m:ctrlPr>
                              <a:rPr lang="en-CA" i="1" smtClean="0">
                                <a:latin typeface="Cambria Math" panose="02040503050406030204" pitchFamily="18" charset="0"/>
                              </a:rPr>
                            </m:ctrlPr>
                          </m:sSupPr>
                          <m:e>
                            <m:d>
                              <m:dPr>
                                <m:ctrlPr>
                                  <a:rPr lang="en-CA" i="1">
                                    <a:latin typeface="Cambria Math" panose="02040503050406030204" pitchFamily="18" charset="0"/>
                                  </a:rPr>
                                </m:ctrlPr>
                              </m:dPr>
                              <m:e>
                                <m:r>
                                  <a:rPr lang="en-CA" i="1">
                                    <a:latin typeface="Cambria Math"/>
                                  </a:rPr>
                                  <m:t>1+</m:t>
                                </m:r>
                                <m:r>
                                  <a:rPr lang="en-CA" i="1">
                                    <a:latin typeface="Cambria Math"/>
                                  </a:rPr>
                                  <m:t>𝑖</m:t>
                                </m:r>
                              </m:e>
                            </m:d>
                          </m:e>
                          <m:sup>
                            <m:r>
                              <a:rPr lang="en-CA" b="0" i="1" smtClean="0">
                                <a:latin typeface="Cambria Math"/>
                              </a:rPr>
                              <m:t>𝑛</m:t>
                            </m:r>
                          </m:sup>
                        </m:sSup>
                      </m:den>
                    </m:f>
                  </m:oMath>
                </a14:m>
                <a:endParaRPr lang="en-CA" dirty="0" smtClean="0"/>
              </a:p>
              <a:p>
                <a:pPr lvl="1"/>
                <a:r>
                  <a:rPr lang="en-CA" dirty="0" smtClean="0"/>
                  <a:t>For example 1: X=11000000, </a:t>
                </a:r>
                <a14:m>
                  <m:oMath xmlns:m="http://schemas.openxmlformats.org/officeDocument/2006/math">
                    <m:r>
                      <a:rPr lang="en-CA" i="1">
                        <a:latin typeface="Cambria Math"/>
                      </a:rPr>
                      <m:t>𝑖</m:t>
                    </m:r>
                    <m:r>
                      <a:rPr lang="en-CA" i="1">
                        <a:latin typeface="Cambria Math"/>
                      </a:rPr>
                      <m:t> </m:t>
                    </m:r>
                  </m:oMath>
                </a14:m>
                <a:r>
                  <a:rPr lang="en-CA" dirty="0" smtClean="0"/>
                  <a:t>=5%, so </a:t>
                </a:r>
                <a14:m>
                  <m:oMath xmlns:m="http://schemas.openxmlformats.org/officeDocument/2006/math">
                    <m:r>
                      <a:rPr lang="en-CA" i="1">
                        <a:latin typeface="Cambria Math"/>
                      </a:rPr>
                      <m:t>𝑃𝑉</m:t>
                    </m:r>
                    <m:r>
                      <a:rPr lang="en-CA" i="1">
                        <a:latin typeface="Cambria Math"/>
                      </a:rPr>
                      <m:t>=</m:t>
                    </m:r>
                    <m:f>
                      <m:fPr>
                        <m:ctrlPr>
                          <a:rPr lang="en-CA" i="1">
                            <a:latin typeface="Cambria Math" panose="02040503050406030204" pitchFamily="18" charset="0"/>
                          </a:rPr>
                        </m:ctrlPr>
                      </m:fPr>
                      <m:num>
                        <m:r>
                          <a:rPr lang="en-CA" b="0" i="1" smtClean="0">
                            <a:latin typeface="Cambria Math" panose="02040503050406030204" pitchFamily="18" charset="0"/>
                          </a:rPr>
                          <m:t>11000000</m:t>
                        </m:r>
                      </m:num>
                      <m:den>
                        <m:d>
                          <m:dPr>
                            <m:ctrlPr>
                              <a:rPr lang="en-CA" i="1">
                                <a:latin typeface="Cambria Math" panose="02040503050406030204" pitchFamily="18" charset="0"/>
                              </a:rPr>
                            </m:ctrlPr>
                          </m:dPr>
                          <m:e>
                            <m:r>
                              <a:rPr lang="en-CA" i="1">
                                <a:latin typeface="Cambria Math"/>
                              </a:rPr>
                              <m:t>1+</m:t>
                            </m:r>
                            <m:r>
                              <a:rPr lang="en-CA" b="0" i="1" smtClean="0">
                                <a:latin typeface="Cambria Math" panose="02040503050406030204" pitchFamily="18" charset="0"/>
                              </a:rPr>
                              <m:t>0.05</m:t>
                            </m:r>
                          </m:e>
                        </m:d>
                      </m:den>
                    </m:f>
                  </m:oMath>
                </a14:m>
                <a:r>
                  <a:rPr lang="en-CA" dirty="0" smtClean="0"/>
                  <a:t> = 10476190</a:t>
                </a:r>
              </a:p>
              <a:p>
                <a:r>
                  <a:rPr lang="en-CA" dirty="0" smtClean="0"/>
                  <a:t>Note the term</a:t>
                </a:r>
                <a14:m>
                  <m:oMath xmlns:m="http://schemas.openxmlformats.org/officeDocument/2006/math">
                    <m:r>
                      <a:rPr lang="en-CA" i="1" dirty="0" smtClean="0">
                        <a:latin typeface="Cambria Math"/>
                      </a:rPr>
                      <m:t> </m:t>
                    </m:r>
                    <m:f>
                      <m:fPr>
                        <m:ctrlPr>
                          <a:rPr lang="en-CA" i="1">
                            <a:latin typeface="Cambria Math" panose="02040503050406030204" pitchFamily="18" charset="0"/>
                          </a:rPr>
                        </m:ctrlPr>
                      </m:fPr>
                      <m:num>
                        <m:r>
                          <a:rPr lang="en-CA" b="0" i="1" smtClean="0">
                            <a:latin typeface="Cambria Math"/>
                          </a:rPr>
                          <m:t>1</m:t>
                        </m:r>
                      </m:num>
                      <m:den>
                        <m:sSup>
                          <m:sSupPr>
                            <m:ctrlPr>
                              <a:rPr lang="en-CA" i="1">
                                <a:latin typeface="Cambria Math" panose="02040503050406030204" pitchFamily="18" charset="0"/>
                              </a:rPr>
                            </m:ctrlPr>
                          </m:sSupPr>
                          <m:e>
                            <m:d>
                              <m:dPr>
                                <m:ctrlPr>
                                  <a:rPr lang="en-CA" i="1">
                                    <a:latin typeface="Cambria Math" panose="02040503050406030204" pitchFamily="18" charset="0"/>
                                  </a:rPr>
                                </m:ctrlPr>
                              </m:dPr>
                              <m:e>
                                <m:r>
                                  <a:rPr lang="en-CA" i="1">
                                    <a:latin typeface="Cambria Math"/>
                                  </a:rPr>
                                  <m:t>1+</m:t>
                                </m:r>
                                <m:r>
                                  <a:rPr lang="en-CA" i="1">
                                    <a:latin typeface="Cambria Math"/>
                                  </a:rPr>
                                  <m:t>𝑖</m:t>
                                </m:r>
                              </m:e>
                            </m:d>
                          </m:e>
                          <m:sup>
                            <m:r>
                              <a:rPr lang="en-CA" i="1">
                                <a:latin typeface="Cambria Math"/>
                              </a:rPr>
                              <m:t>𝑛</m:t>
                            </m:r>
                          </m:sup>
                        </m:sSup>
                      </m:den>
                    </m:f>
                    <m:r>
                      <a:rPr lang="en-CA" b="0" i="1" smtClean="0">
                        <a:latin typeface="Cambria Math"/>
                      </a:rPr>
                      <m:t> </m:t>
                    </m:r>
                  </m:oMath>
                </a14:m>
                <a:r>
                  <a:rPr lang="en-CA" dirty="0" smtClean="0"/>
                  <a:t>equals the present value of $1 received in </a:t>
                </a:r>
                <a:r>
                  <a:rPr lang="en-CA" i="1" dirty="0" smtClean="0"/>
                  <a:t>n</a:t>
                </a:r>
                <a:r>
                  <a:rPr lang="en-CA" dirty="0" smtClean="0"/>
                  <a:t> years when the interest rate is </a:t>
                </a:r>
                <a:r>
                  <a:rPr lang="en-CA" i="1" dirty="0" err="1" smtClean="0"/>
                  <a:t>i</a:t>
                </a:r>
                <a:r>
                  <a:rPr lang="en-CA" dirty="0" smtClean="0"/>
                  <a:t> is sometimes called the discount factor</a:t>
                </a:r>
                <a:r>
                  <a:rPr lang="en-CA" i="1" dirty="0" smtClean="0"/>
                  <a:t> </a:t>
                </a:r>
                <a:endParaRPr lang="en-CA"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t="-2830" r="-1833" b="-2156"/>
                </a:stretch>
              </a:blipFill>
            </p:spPr>
            <p:txBody>
              <a:bodyPr/>
              <a:lstStyle/>
              <a:p>
                <a:r>
                  <a:rPr lang="en-CA">
                    <a:noFill/>
                  </a:rPr>
                  <a:t> </a:t>
                </a:r>
              </a:p>
            </p:txBody>
          </p:sp>
        </mc:Fallback>
      </mc:AlternateContent>
    </p:spTree>
    <p:extLst>
      <p:ext uri="{BB962C8B-B14F-4D97-AF65-F5344CB8AC3E}">
        <p14:creationId xmlns:p14="http://schemas.microsoft.com/office/powerpoint/2010/main" val="1514838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 Present Value Example:</a:t>
            </a:r>
            <a:br>
              <a:rPr lang="en-CA" dirty="0" smtClean="0"/>
            </a:br>
            <a:r>
              <a:rPr lang="en-CA" dirty="0" err="1" smtClean="0"/>
              <a:t>Shohei</a:t>
            </a:r>
            <a:r>
              <a:rPr lang="en-CA" dirty="0" smtClean="0"/>
              <a:t> </a:t>
            </a:r>
            <a:r>
              <a:rPr lang="en-CA" dirty="0" err="1" smtClean="0"/>
              <a:t>Ohtani’s</a:t>
            </a:r>
            <a:r>
              <a:rPr lang="en-CA" dirty="0" smtClean="0"/>
              <a:t> Contract</a:t>
            </a:r>
            <a:endParaRPr lang="en-CA" dirty="0"/>
          </a:p>
        </p:txBody>
      </p:sp>
      <p:sp>
        <p:nvSpPr>
          <p:cNvPr id="3" name="Content Placeholder 2"/>
          <p:cNvSpPr>
            <a:spLocks noGrp="1"/>
          </p:cNvSpPr>
          <p:nvPr>
            <p:ph idx="1"/>
          </p:nvPr>
        </p:nvSpPr>
        <p:spPr/>
        <p:txBody>
          <a:bodyPr>
            <a:normAutofit/>
          </a:bodyPr>
          <a:lstStyle/>
          <a:p>
            <a:r>
              <a:rPr lang="en-CA" dirty="0" err="1" smtClean="0"/>
              <a:t>Shohei</a:t>
            </a:r>
            <a:r>
              <a:rPr lang="en-CA" dirty="0" smtClean="0"/>
              <a:t> </a:t>
            </a:r>
            <a:r>
              <a:rPr lang="en-CA" dirty="0" err="1" smtClean="0"/>
              <a:t>Ohtani</a:t>
            </a:r>
            <a:r>
              <a:rPr lang="en-CA" dirty="0" smtClean="0"/>
              <a:t> (a baseball player who can both hit and pitch) signed a 10 year $700 million contract in the fall of 2023 with the Los Angeles Dodgers</a:t>
            </a:r>
          </a:p>
          <a:p>
            <a:r>
              <a:rPr lang="en-CA" dirty="0" smtClean="0"/>
              <a:t>The contract is structured as $2 million per year for 10 years (2024-2033) and then $68 million per year for (2034-2043)</a:t>
            </a:r>
          </a:p>
          <a:p>
            <a:r>
              <a:rPr lang="en-CA" dirty="0" smtClean="0"/>
              <a:t>If the discount rate is 3% what is the present value of the contract</a:t>
            </a:r>
            <a:endParaRPr lang="en-CA" dirty="0"/>
          </a:p>
        </p:txBody>
      </p:sp>
    </p:spTree>
    <p:extLst>
      <p:ext uri="{BB962C8B-B14F-4D97-AF65-F5344CB8AC3E}">
        <p14:creationId xmlns:p14="http://schemas.microsoft.com/office/powerpoint/2010/main" val="2414129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2991</Words>
  <Application>Microsoft Office PowerPoint</Application>
  <PresentationFormat>Widescreen</PresentationFormat>
  <Paragraphs>174</Paragraphs>
  <Slides>40</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40</vt:i4>
      </vt:variant>
    </vt:vector>
  </HeadingPairs>
  <TitlesOfParts>
    <vt:vector size="47" baseType="lpstr">
      <vt:lpstr>Arial</vt:lpstr>
      <vt:lpstr>Calibri</vt:lpstr>
      <vt:lpstr>Calibri Light</vt:lpstr>
      <vt:lpstr>Cambria Math</vt:lpstr>
      <vt:lpstr>Office Theme</vt:lpstr>
      <vt:lpstr>1_Office Theme</vt:lpstr>
      <vt:lpstr>Default Design</vt:lpstr>
      <vt:lpstr>Cost Benefit Analysis for Health Economics</vt:lpstr>
      <vt:lpstr>What is Cost Benefit Analysis?</vt:lpstr>
      <vt:lpstr>PowerPoint Presentation</vt:lpstr>
      <vt:lpstr>The Economic Perspective</vt:lpstr>
      <vt:lpstr>Measuring Costs and Benefits</vt:lpstr>
      <vt:lpstr>PowerPoint Presentation</vt:lpstr>
      <vt:lpstr> Example 1: Illustrating Present Value Analysis</vt:lpstr>
      <vt:lpstr>PowerPoint Presentation</vt:lpstr>
      <vt:lpstr>A Present Value Example: Shohei Ohtani’s Contract</vt:lpstr>
      <vt:lpstr>A Present Value Example: Shohei Ohtani’s Contract</vt:lpstr>
      <vt:lpstr>PowerPoint Presentation</vt:lpstr>
      <vt:lpstr>PowerPoint Presentation</vt:lpstr>
      <vt:lpstr>PowerPoint Presentation</vt:lpstr>
      <vt:lpstr>Example for NPV</vt:lpstr>
      <vt:lpstr>Diagram Illustrating Information Technology Example</vt:lpstr>
      <vt:lpstr>Table Presenting Benefits and Costs</vt:lpstr>
      <vt:lpstr>Computing the NPV </vt:lpstr>
      <vt:lpstr>Measuring Costs and Benefits</vt:lpstr>
      <vt:lpstr>PowerPoint Presentation</vt:lpstr>
      <vt:lpstr>PowerPoint Presentation</vt:lpstr>
      <vt:lpstr>PowerPoint Presentation</vt:lpstr>
      <vt:lpstr>Market Failures</vt:lpstr>
      <vt:lpstr>PowerPoint Presentation</vt:lpstr>
      <vt:lpstr>Estimating Values not available in Markets</vt:lpstr>
      <vt:lpstr>Statistical Value of  a Life </vt:lpstr>
      <vt:lpstr>Statistical Value of  a Life</vt:lpstr>
      <vt:lpstr>Statistical Value of  a Life</vt:lpstr>
      <vt:lpstr>Statistical Value of  a Life</vt:lpstr>
      <vt:lpstr>Statistical Value of  a Life</vt:lpstr>
      <vt:lpstr>Statistical Value of  a Life</vt:lpstr>
      <vt:lpstr>Some Issues in Cost Benefit Analysis</vt:lpstr>
      <vt:lpstr>Inflation</vt:lpstr>
      <vt:lpstr>Inflation</vt:lpstr>
      <vt:lpstr>Direct and Secondary Effects </vt:lpstr>
      <vt:lpstr>PowerPoint Presentation</vt:lpstr>
      <vt:lpstr>Impacts to Count</vt:lpstr>
      <vt:lpstr>Impacts to Count</vt:lpstr>
      <vt:lpstr>Impacts That Should Not Be Counted</vt:lpstr>
      <vt:lpstr>Multiplier Effects</vt:lpstr>
      <vt:lpstr>Discount Rate Rules of Thumb: Canada</vt:lpstr>
    </vt:vector>
  </TitlesOfParts>
  <Company>Univeristy of Toronto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Benefit Analysis for Health Economics</dc:title>
  <dc:creator>Michele Campolieti</dc:creator>
  <cp:lastModifiedBy>Michele Campolieti</cp:lastModifiedBy>
  <cp:revision>22</cp:revision>
  <dcterms:created xsi:type="dcterms:W3CDTF">2020-07-08T13:59:06Z</dcterms:created>
  <dcterms:modified xsi:type="dcterms:W3CDTF">2024-02-23T16:38:25Z</dcterms:modified>
</cp:coreProperties>
</file>